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2"/>
    <p:sldMasterId id="2147483711" r:id="rId3"/>
  </p:sldMasterIdLst>
  <p:notesMasterIdLst>
    <p:notesMasterId r:id="rId24"/>
  </p:notesMasterIdLst>
  <p:sldIdLst>
    <p:sldId id="422" r:id="rId4"/>
    <p:sldId id="508" r:id="rId5"/>
    <p:sldId id="509" r:id="rId6"/>
    <p:sldId id="467" r:id="rId7"/>
    <p:sldId id="513" r:id="rId8"/>
    <p:sldId id="440" r:id="rId9"/>
    <p:sldId id="368" r:id="rId10"/>
    <p:sldId id="521" r:id="rId11"/>
    <p:sldId id="514" r:id="rId12"/>
    <p:sldId id="523" r:id="rId13"/>
    <p:sldId id="519" r:id="rId14"/>
    <p:sldId id="511" r:id="rId15"/>
    <p:sldId id="378" r:id="rId16"/>
    <p:sldId id="510" r:id="rId17"/>
    <p:sldId id="512" r:id="rId18"/>
    <p:sldId id="520" r:id="rId19"/>
    <p:sldId id="515" r:id="rId20"/>
    <p:sldId id="517" r:id="rId21"/>
    <p:sldId id="522" r:id="rId22"/>
    <p:sldId id="52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8356"/>
    <a:srgbClr val="D00000"/>
    <a:srgbClr val="E9DE05"/>
    <a:srgbClr val="31EFB4"/>
    <a:srgbClr val="FFE7E7"/>
    <a:srgbClr val="F040A5"/>
    <a:srgbClr val="EA466D"/>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55" autoAdjust="0"/>
    <p:restoredTop sz="96106" autoAdjust="0"/>
  </p:normalViewPr>
  <p:slideViewPr>
    <p:cSldViewPr snapToGrid="0" showGuides="1">
      <p:cViewPr varScale="1">
        <p:scale>
          <a:sx n="75" d="100"/>
          <a:sy n="75" d="100"/>
        </p:scale>
        <p:origin x="60" y="72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70" d="100"/>
          <a:sy n="70" d="100"/>
        </p:scale>
        <p:origin x="3048"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2.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F8A584-8A4E-46B8-9D59-2740652BD36A}" type="datetimeFigureOut">
              <a:rPr lang="en-CA" smtClean="0"/>
              <a:t>2019-06-17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4D0290-75CB-4A39-99C5-DED5E41D1938}" type="slidenum">
              <a:rPr lang="en-CA" smtClean="0"/>
              <a:t>‹#›</a:t>
            </a:fld>
            <a:endParaRPr lang="en-CA"/>
          </a:p>
        </p:txBody>
      </p:sp>
    </p:spTree>
    <p:extLst>
      <p:ext uri="{BB962C8B-B14F-4D97-AF65-F5344CB8AC3E}">
        <p14:creationId xmlns:p14="http://schemas.microsoft.com/office/powerpoint/2010/main" val="104102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the domain of 3D geological modelling I have been looking at what I think is an interesting framework for moving into more complex modelling tasks. Modelling geological features requires the construction of bounding surfaces using various structural and stratigraphic constraints. This can be accomplished many ways, but one way is through the use of Spatial Agents.  </a:t>
            </a:r>
          </a:p>
          <a:p>
            <a:endParaRPr lang="en-CA" dirty="0"/>
          </a:p>
          <a:p>
            <a:r>
              <a:rPr lang="en-CA" dirty="0"/>
              <a:t>Spatial Agents are being used to model complex natural and artificial systems in many domains with some success. </a:t>
            </a:r>
          </a:p>
          <a:p>
            <a:r>
              <a:rPr lang="en-CA" dirty="0"/>
              <a:t>Good examples include protein folding from biomedical, crowd modelling from urban planning and in the future autonomous traffic applications with semi- and fully autonomous vehicles.  </a:t>
            </a:r>
          </a:p>
          <a:p>
            <a:endParaRPr lang="en-CA" dirty="0"/>
          </a:p>
          <a:p>
            <a:endParaRPr lang="en-CA" dirty="0"/>
          </a:p>
          <a:p>
            <a:r>
              <a:rPr lang="en-CA" dirty="0"/>
              <a:t> </a:t>
            </a:r>
          </a:p>
        </p:txBody>
      </p:sp>
      <p:sp>
        <p:nvSpPr>
          <p:cNvPr id="4" name="Slide Number Placeholder 3"/>
          <p:cNvSpPr>
            <a:spLocks noGrp="1"/>
          </p:cNvSpPr>
          <p:nvPr>
            <p:ph type="sldNum" sz="quarter" idx="10"/>
          </p:nvPr>
        </p:nvSpPr>
        <p:spPr/>
        <p:txBody>
          <a:bodyPr/>
          <a:lstStyle/>
          <a:p>
            <a:fld id="{594D0290-75CB-4A39-99C5-DED5E41D1938}" type="slidenum">
              <a:rPr lang="en-CA" smtClean="0"/>
              <a:t>1</a:t>
            </a:fld>
            <a:endParaRPr lang="en-CA" dirty="0"/>
          </a:p>
        </p:txBody>
      </p:sp>
    </p:spTree>
    <p:extLst>
      <p:ext uri="{BB962C8B-B14F-4D97-AF65-F5344CB8AC3E}">
        <p14:creationId xmlns:p14="http://schemas.microsoft.com/office/powerpoint/2010/main" val="3985059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estimating and representing non-stationary spatial continuity. </a:t>
            </a:r>
            <a:endParaRPr lang="en-CA" dirty="0"/>
          </a:p>
        </p:txBody>
      </p:sp>
      <p:sp>
        <p:nvSpPr>
          <p:cNvPr id="4" name="Slide Number Placeholder 3"/>
          <p:cNvSpPr>
            <a:spLocks noGrp="1"/>
          </p:cNvSpPr>
          <p:nvPr>
            <p:ph type="sldNum" sz="quarter" idx="5"/>
          </p:nvPr>
        </p:nvSpPr>
        <p:spPr/>
        <p:txBody>
          <a:bodyPr/>
          <a:lstStyle/>
          <a:p>
            <a:fld id="{594D0290-75CB-4A39-99C5-DED5E41D1938}" type="slidenum">
              <a:rPr lang="en-CA" smtClean="0"/>
              <a:t>15</a:t>
            </a:fld>
            <a:endParaRPr lang="en-CA"/>
          </a:p>
        </p:txBody>
      </p:sp>
    </p:spTree>
    <p:extLst>
      <p:ext uri="{BB962C8B-B14F-4D97-AF65-F5344CB8AC3E}">
        <p14:creationId xmlns:p14="http://schemas.microsoft.com/office/powerpoint/2010/main" val="4159179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6C9D0A36-9DAD-45DE-8FF7-267447AAABBD}"/>
              </a:ext>
            </a:extLst>
          </p:cNvPr>
          <p:cNvSpPr>
            <a:spLocks noGrp="1" noRot="1" noChangeAspect="1" noTextEdit="1"/>
          </p:cNvSpPr>
          <p:nvPr>
            <p:ph type="sldImg"/>
          </p:nvPr>
        </p:nvSpPr>
        <p:spPr>
          <a:ln/>
        </p:spPr>
      </p:sp>
      <p:sp>
        <p:nvSpPr>
          <p:cNvPr id="25603" name="Notes Placeholder 2">
            <a:extLst>
              <a:ext uri="{FF2B5EF4-FFF2-40B4-BE49-F238E27FC236}">
                <a16:creationId xmlns:a16="http://schemas.microsoft.com/office/drawing/2014/main" id="{38B8B22E-569B-4E1F-B978-2ECB6932AA5B}"/>
              </a:ext>
            </a:extLst>
          </p:cNvPr>
          <p:cNvSpPr>
            <a:spLocks noGrp="1"/>
          </p:cNvSpPr>
          <p:nvPr>
            <p:ph type="body" idx="1"/>
          </p:nvPr>
        </p:nvSpPr>
        <p:spPr>
          <a:noFill/>
        </p:spPr>
        <p:txBody>
          <a:bodyPr/>
          <a:lstStyle/>
          <a:p>
            <a:pPr>
              <a:lnSpc>
                <a:spcPct val="80000"/>
              </a:lnSpc>
            </a:pPr>
            <a:endParaRPr lang="en-CA" altLang="en-US" sz="800" dirty="0">
              <a:latin typeface="Arial" panose="020B0604020202020204" pitchFamily="34" charset="0"/>
              <a:cs typeface="Arial" panose="020B0604020202020204" pitchFamily="34" charset="0"/>
            </a:endParaRPr>
          </a:p>
        </p:txBody>
      </p:sp>
      <p:sp>
        <p:nvSpPr>
          <p:cNvPr id="25604" name="Slide Number Placeholder 3">
            <a:extLst>
              <a:ext uri="{FF2B5EF4-FFF2-40B4-BE49-F238E27FC236}">
                <a16:creationId xmlns:a16="http://schemas.microsoft.com/office/drawing/2014/main" id="{2EE9EA4F-15A9-4F82-BD9E-03FC798D15C1}"/>
              </a:ext>
            </a:extLst>
          </p:cNvPr>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DFCCA10-86A5-4397-A042-8B105595DB2F}" type="slidenum">
              <a:rPr lang="en-CA" altLang="en-US"/>
              <a:pPr eaLnBrk="1" hangingPunct="1"/>
              <a:t>16</a:t>
            </a:fld>
            <a:endParaRPr lang="en-CA" altLang="en-US"/>
          </a:p>
        </p:txBody>
      </p:sp>
    </p:spTree>
    <p:extLst>
      <p:ext uri="{BB962C8B-B14F-4D97-AF65-F5344CB8AC3E}">
        <p14:creationId xmlns:p14="http://schemas.microsoft.com/office/powerpoint/2010/main" val="1679019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 </a:t>
            </a:r>
          </a:p>
        </p:txBody>
      </p:sp>
      <p:sp>
        <p:nvSpPr>
          <p:cNvPr id="4" name="Slide Number Placeholder 3"/>
          <p:cNvSpPr>
            <a:spLocks noGrp="1"/>
          </p:cNvSpPr>
          <p:nvPr>
            <p:ph type="sldNum" sz="quarter" idx="10"/>
          </p:nvPr>
        </p:nvSpPr>
        <p:spPr/>
        <p:txBody>
          <a:bodyPr/>
          <a:lstStyle/>
          <a:p>
            <a:fld id="{594D0290-75CB-4A39-99C5-DED5E41D1938}" type="slidenum">
              <a:rPr lang="en-CA" smtClean="0"/>
              <a:t>19</a:t>
            </a:fld>
            <a:endParaRPr lang="en-CA"/>
          </a:p>
        </p:txBody>
      </p:sp>
    </p:spTree>
    <p:extLst>
      <p:ext uri="{BB962C8B-B14F-4D97-AF65-F5344CB8AC3E}">
        <p14:creationId xmlns:p14="http://schemas.microsoft.com/office/powerpoint/2010/main" val="2630896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 </a:t>
            </a:r>
          </a:p>
        </p:txBody>
      </p:sp>
      <p:sp>
        <p:nvSpPr>
          <p:cNvPr id="4" name="Slide Number Placeholder 3"/>
          <p:cNvSpPr>
            <a:spLocks noGrp="1"/>
          </p:cNvSpPr>
          <p:nvPr>
            <p:ph type="sldNum" sz="quarter" idx="10"/>
          </p:nvPr>
        </p:nvSpPr>
        <p:spPr/>
        <p:txBody>
          <a:bodyPr/>
          <a:lstStyle/>
          <a:p>
            <a:fld id="{594D0290-75CB-4A39-99C5-DED5E41D1938}" type="slidenum">
              <a:rPr lang="en-CA" smtClean="0"/>
              <a:t>20</a:t>
            </a:fld>
            <a:endParaRPr lang="en-CA"/>
          </a:p>
        </p:txBody>
      </p:sp>
    </p:spTree>
    <p:extLst>
      <p:ext uri="{BB962C8B-B14F-4D97-AF65-F5344CB8AC3E}">
        <p14:creationId xmlns:p14="http://schemas.microsoft.com/office/powerpoint/2010/main" val="2905583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Spatial Agents are being used to model complex natural and artificial systems in many domains with some success. </a:t>
            </a:r>
          </a:p>
          <a:p>
            <a:endParaRPr lang="en-CA" dirty="0"/>
          </a:p>
          <a:p>
            <a:r>
              <a:rPr lang="en-CA" dirty="0"/>
              <a:t>Agents have been used to solve complex Urban planning issues for traffic and pedestrian modelling. </a:t>
            </a:r>
          </a:p>
          <a:p>
            <a:endParaRPr lang="en-CA" dirty="0"/>
          </a:p>
          <a:p>
            <a:r>
              <a:rPr lang="en-CA" dirty="0"/>
              <a:t>Other examples include protein folding from biomedical, and the use of Smart Drones and future autonomous vehicles will  have spatial agent based navigation systems with swarm technologies.</a:t>
            </a:r>
          </a:p>
          <a:p>
            <a:r>
              <a:rPr lang="en-CA" dirty="0"/>
              <a:t> </a:t>
            </a:r>
          </a:p>
        </p:txBody>
      </p:sp>
      <p:sp>
        <p:nvSpPr>
          <p:cNvPr id="4" name="Slide Number Placeholder 3"/>
          <p:cNvSpPr>
            <a:spLocks noGrp="1"/>
          </p:cNvSpPr>
          <p:nvPr>
            <p:ph type="sldNum" sz="quarter" idx="10"/>
          </p:nvPr>
        </p:nvSpPr>
        <p:spPr/>
        <p:txBody>
          <a:bodyPr/>
          <a:lstStyle/>
          <a:p>
            <a:fld id="{594D0290-75CB-4A39-99C5-DED5E41D1938}" type="slidenum">
              <a:rPr lang="en-CA" smtClean="0"/>
              <a:t>2</a:t>
            </a:fld>
            <a:endParaRPr lang="en-CA" dirty="0"/>
          </a:p>
        </p:txBody>
      </p:sp>
    </p:spTree>
    <p:extLst>
      <p:ext uri="{BB962C8B-B14F-4D97-AF65-F5344CB8AC3E}">
        <p14:creationId xmlns:p14="http://schemas.microsoft.com/office/powerpoint/2010/main" val="253768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 </a:t>
            </a:r>
          </a:p>
        </p:txBody>
      </p:sp>
      <p:sp>
        <p:nvSpPr>
          <p:cNvPr id="4" name="Slide Number Placeholder 3"/>
          <p:cNvSpPr>
            <a:spLocks noGrp="1"/>
          </p:cNvSpPr>
          <p:nvPr>
            <p:ph type="sldNum" sz="quarter" idx="10"/>
          </p:nvPr>
        </p:nvSpPr>
        <p:spPr/>
        <p:txBody>
          <a:bodyPr/>
          <a:lstStyle/>
          <a:p>
            <a:fld id="{594D0290-75CB-4A39-99C5-DED5E41D1938}" type="slidenum">
              <a:rPr lang="en-CA" smtClean="0"/>
              <a:t>3</a:t>
            </a:fld>
            <a:endParaRPr lang="en-CA"/>
          </a:p>
        </p:txBody>
      </p:sp>
    </p:spTree>
    <p:extLst>
      <p:ext uri="{BB962C8B-B14F-4D97-AF65-F5344CB8AC3E}">
        <p14:creationId xmlns:p14="http://schemas.microsoft.com/office/powerpoint/2010/main" val="3061019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for methods that can handle extension of contact relations in conformity with regional scale vector fields.  </a:t>
            </a:r>
            <a:endParaRPr lang="en-CA" dirty="0"/>
          </a:p>
        </p:txBody>
      </p:sp>
      <p:sp>
        <p:nvSpPr>
          <p:cNvPr id="4" name="Slide Number Placeholder 3"/>
          <p:cNvSpPr>
            <a:spLocks noGrp="1"/>
          </p:cNvSpPr>
          <p:nvPr>
            <p:ph type="sldNum" sz="quarter" idx="5"/>
          </p:nvPr>
        </p:nvSpPr>
        <p:spPr/>
        <p:txBody>
          <a:bodyPr/>
          <a:lstStyle/>
          <a:p>
            <a:fld id="{594D0290-75CB-4A39-99C5-DED5E41D1938}" type="slidenum">
              <a:rPr lang="en-CA" smtClean="0"/>
              <a:t>4</a:t>
            </a:fld>
            <a:endParaRPr lang="en-CA"/>
          </a:p>
        </p:txBody>
      </p:sp>
    </p:spTree>
    <p:extLst>
      <p:ext uri="{BB962C8B-B14F-4D97-AF65-F5344CB8AC3E}">
        <p14:creationId xmlns:p14="http://schemas.microsoft.com/office/powerpoint/2010/main" val="3023038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spatial agent prototyping environment NETLOGO </a:t>
            </a:r>
            <a:endParaRPr lang="en-CA" dirty="0"/>
          </a:p>
        </p:txBody>
      </p:sp>
      <p:sp>
        <p:nvSpPr>
          <p:cNvPr id="4" name="Slide Number Placeholder 3"/>
          <p:cNvSpPr>
            <a:spLocks noGrp="1"/>
          </p:cNvSpPr>
          <p:nvPr>
            <p:ph type="sldNum" sz="quarter" idx="5"/>
          </p:nvPr>
        </p:nvSpPr>
        <p:spPr/>
        <p:txBody>
          <a:bodyPr/>
          <a:lstStyle/>
          <a:p>
            <a:fld id="{594D0290-75CB-4A39-99C5-DED5E41D1938}" type="slidenum">
              <a:rPr lang="en-CA" smtClean="0"/>
              <a:t>5</a:t>
            </a:fld>
            <a:endParaRPr lang="en-CA"/>
          </a:p>
        </p:txBody>
      </p:sp>
    </p:spTree>
    <p:extLst>
      <p:ext uri="{BB962C8B-B14F-4D97-AF65-F5344CB8AC3E}">
        <p14:creationId xmlns:p14="http://schemas.microsoft.com/office/powerpoint/2010/main" val="2504061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6C9D0A36-9DAD-45DE-8FF7-267447AAABBD}"/>
              </a:ext>
            </a:extLst>
          </p:cNvPr>
          <p:cNvSpPr>
            <a:spLocks noGrp="1" noRot="1" noChangeAspect="1" noTextEdit="1"/>
          </p:cNvSpPr>
          <p:nvPr>
            <p:ph type="sldImg"/>
          </p:nvPr>
        </p:nvSpPr>
        <p:spPr>
          <a:ln/>
        </p:spPr>
      </p:sp>
      <p:sp>
        <p:nvSpPr>
          <p:cNvPr id="25603" name="Notes Placeholder 2">
            <a:extLst>
              <a:ext uri="{FF2B5EF4-FFF2-40B4-BE49-F238E27FC236}">
                <a16:creationId xmlns:a16="http://schemas.microsoft.com/office/drawing/2014/main" id="{38B8B22E-569B-4E1F-B978-2ECB6932AA5B}"/>
              </a:ext>
            </a:extLst>
          </p:cNvPr>
          <p:cNvSpPr>
            <a:spLocks noGrp="1"/>
          </p:cNvSpPr>
          <p:nvPr>
            <p:ph type="body" idx="1"/>
          </p:nvPr>
        </p:nvSpPr>
        <p:spPr>
          <a:noFill/>
        </p:spPr>
        <p:txBody>
          <a:bodyPr/>
          <a:lstStyle/>
          <a:p>
            <a:pPr>
              <a:lnSpc>
                <a:spcPct val="80000"/>
              </a:lnSpc>
            </a:pPr>
            <a:r>
              <a:rPr lang="en-CA" altLang="en-US" sz="800">
                <a:latin typeface="Arial" panose="020B0604020202020204" pitchFamily="34" charset="0"/>
                <a:cs typeface="Arial" panose="020B0604020202020204" pitchFamily="34" charset="0"/>
              </a:rPr>
              <a:t>Of interest is to see what others have been doing with natural and artificial complex systems using complexity theory and agent based modelling. </a:t>
            </a:r>
          </a:p>
          <a:p>
            <a:pPr eaLnBrk="1" hangingPunct="1">
              <a:lnSpc>
                <a:spcPct val="80000"/>
              </a:lnSpc>
            </a:pPr>
            <a:endParaRPr lang="en-CA" altLang="en-US" sz="800">
              <a:latin typeface="Arial" panose="020B0604020202020204" pitchFamily="34" charset="0"/>
              <a:cs typeface="Arial" panose="020B0604020202020204" pitchFamily="34" charset="0"/>
            </a:endParaRPr>
          </a:p>
          <a:p>
            <a:pPr eaLnBrk="1" hangingPunct="1">
              <a:lnSpc>
                <a:spcPct val="80000"/>
              </a:lnSpc>
            </a:pPr>
            <a:r>
              <a:rPr lang="en-CA" altLang="en-US" sz="800">
                <a:latin typeface="Arial" panose="020B0604020202020204" pitchFamily="34" charset="0"/>
                <a:cs typeface="Arial" panose="020B0604020202020204" pitchFamily="34" charset="0"/>
              </a:rPr>
              <a:t>Some interesting qualities of SABM's are that they;</a:t>
            </a:r>
          </a:p>
          <a:p>
            <a:pPr eaLnBrk="1" hangingPunct="1">
              <a:lnSpc>
                <a:spcPct val="80000"/>
              </a:lnSpc>
            </a:pPr>
            <a:endParaRPr lang="en-CA" altLang="en-US" sz="800">
              <a:latin typeface="Arial" panose="020B0604020202020204" pitchFamily="34" charset="0"/>
              <a:cs typeface="Arial" panose="020B0604020202020204" pitchFamily="34" charset="0"/>
            </a:endParaRPr>
          </a:p>
          <a:p>
            <a:pPr eaLnBrk="1" hangingPunct="1">
              <a:lnSpc>
                <a:spcPct val="80000"/>
              </a:lnSpc>
            </a:pPr>
            <a:r>
              <a:rPr lang="en-CA" altLang="en-US" sz="800">
                <a:latin typeface="Arial" panose="020B0604020202020204" pitchFamily="34" charset="0"/>
                <a:cs typeface="Arial" panose="020B0604020202020204" pitchFamily="34" charset="0"/>
              </a:rPr>
              <a:t>• Can explore all the model space and all the data regardless of how irregular the space is and</a:t>
            </a:r>
          </a:p>
          <a:p>
            <a:pPr eaLnBrk="1" hangingPunct="1">
              <a:lnSpc>
                <a:spcPct val="80000"/>
              </a:lnSpc>
            </a:pPr>
            <a:r>
              <a:rPr lang="en-CA" altLang="en-US" sz="800">
                <a:latin typeface="Arial" panose="020B0604020202020204" pitchFamily="34" charset="0"/>
                <a:cs typeface="Arial" panose="020B0604020202020204" pitchFamily="34" charset="0"/>
              </a:rPr>
              <a:t>how varied or complex the data is. The approach can make many or no solutions, simple or</a:t>
            </a:r>
          </a:p>
          <a:p>
            <a:pPr eaLnBrk="1" hangingPunct="1">
              <a:lnSpc>
                <a:spcPct val="80000"/>
              </a:lnSpc>
            </a:pPr>
            <a:r>
              <a:rPr lang="en-CA" altLang="en-US" sz="800">
                <a:latin typeface="Arial" panose="020B0604020202020204" pitchFamily="34" charset="0"/>
                <a:cs typeface="Arial" panose="020B0604020202020204" pitchFamily="34" charset="0"/>
              </a:rPr>
              <a:t>complex depending on the model design. Generally traditional methods use more regular</a:t>
            </a:r>
          </a:p>
          <a:p>
            <a:pPr eaLnBrk="1" hangingPunct="1">
              <a:lnSpc>
                <a:spcPct val="80000"/>
              </a:lnSpc>
            </a:pPr>
            <a:r>
              <a:rPr lang="en-CA" altLang="en-US" sz="800">
                <a:latin typeface="Arial" panose="020B0604020202020204" pitchFamily="34" charset="0"/>
                <a:cs typeface="Arial" panose="020B0604020202020204" pitchFamily="34" charset="0"/>
              </a:rPr>
              <a:t>partitioned spaces, fixed coordinate systems and one or two geologic parameters.</a:t>
            </a:r>
          </a:p>
          <a:p>
            <a:pPr eaLnBrk="1" hangingPunct="1">
              <a:lnSpc>
                <a:spcPct val="80000"/>
              </a:lnSpc>
            </a:pPr>
            <a:endParaRPr lang="en-CA" altLang="en-US" sz="800">
              <a:latin typeface="Arial" panose="020B0604020202020204" pitchFamily="34" charset="0"/>
              <a:cs typeface="Arial" panose="020B0604020202020204" pitchFamily="34" charset="0"/>
            </a:endParaRPr>
          </a:p>
          <a:p>
            <a:pPr eaLnBrk="1" hangingPunct="1">
              <a:lnSpc>
                <a:spcPct val="80000"/>
              </a:lnSpc>
            </a:pPr>
            <a:r>
              <a:rPr lang="en-CA" altLang="en-US" sz="800">
                <a:latin typeface="Arial" panose="020B0604020202020204" pitchFamily="34" charset="0"/>
                <a:cs typeface="Arial" panose="020B0604020202020204" pitchFamily="34" charset="0"/>
              </a:rPr>
              <a:t>• More suitable to natural multi-scalar complex systems in which agents can preserve</a:t>
            </a:r>
          </a:p>
          <a:p>
            <a:pPr eaLnBrk="1" hangingPunct="1">
              <a:lnSpc>
                <a:spcPct val="80000"/>
              </a:lnSpc>
            </a:pPr>
            <a:r>
              <a:rPr lang="en-CA" altLang="en-US" sz="800">
                <a:latin typeface="Arial" panose="020B0604020202020204" pitchFamily="34" charset="0"/>
                <a:cs typeface="Arial" panose="020B0604020202020204" pitchFamily="34" charset="0"/>
              </a:rPr>
              <a:t>contributions from all data. This is important as classical techniques generally produce</a:t>
            </a:r>
          </a:p>
          <a:p>
            <a:pPr eaLnBrk="1" hangingPunct="1">
              <a:lnSpc>
                <a:spcPct val="80000"/>
              </a:lnSpc>
            </a:pPr>
            <a:r>
              <a:rPr lang="en-CA" altLang="en-US" sz="800">
                <a:latin typeface="Arial" panose="020B0604020202020204" pitchFamily="34" charset="0"/>
                <a:cs typeface="Arial" panose="020B0604020202020204" pitchFamily="34" charset="0"/>
              </a:rPr>
              <a:t>global means when data is sparse and generalize dense data to a local mean which is often</a:t>
            </a:r>
          </a:p>
          <a:p>
            <a:pPr eaLnBrk="1" hangingPunct="1">
              <a:lnSpc>
                <a:spcPct val="80000"/>
              </a:lnSpc>
            </a:pPr>
            <a:r>
              <a:rPr lang="en-CA" altLang="en-US" sz="800">
                <a:latin typeface="Arial" panose="020B0604020202020204" pitchFamily="34" charset="0"/>
                <a:cs typeface="Arial" panose="020B0604020202020204" pitchFamily="34" charset="0"/>
              </a:rPr>
              <a:t>geologically meaningless. Important in combining geology-structure-geophysics.</a:t>
            </a:r>
          </a:p>
          <a:p>
            <a:pPr eaLnBrk="1" hangingPunct="1">
              <a:lnSpc>
                <a:spcPct val="80000"/>
              </a:lnSpc>
            </a:pPr>
            <a:endParaRPr lang="en-CA" altLang="en-US" sz="800">
              <a:latin typeface="Arial" panose="020B0604020202020204" pitchFamily="34" charset="0"/>
              <a:cs typeface="Arial" panose="020B0604020202020204" pitchFamily="34" charset="0"/>
            </a:endParaRPr>
          </a:p>
          <a:p>
            <a:pPr eaLnBrk="1" hangingPunct="1">
              <a:lnSpc>
                <a:spcPct val="80000"/>
              </a:lnSpc>
            </a:pPr>
            <a:r>
              <a:rPr lang="en-CA" altLang="en-US" sz="800">
                <a:latin typeface="Arial" panose="020B0604020202020204" pitchFamily="34" charset="0"/>
                <a:cs typeface="Arial" panose="020B0604020202020204" pitchFamily="34" charset="0"/>
              </a:rPr>
              <a:t>• Rich variety of Rules, Missions (Beliefs) and behaviors can be applied while interacting</a:t>
            </a:r>
          </a:p>
          <a:p>
            <a:pPr eaLnBrk="1" hangingPunct="1">
              <a:lnSpc>
                <a:spcPct val="80000"/>
              </a:lnSpc>
            </a:pPr>
            <a:r>
              <a:rPr lang="en-CA" altLang="en-US" sz="800">
                <a:latin typeface="Arial" panose="020B0604020202020204" pitchFamily="34" charset="0"/>
                <a:cs typeface="Arial" panose="020B0604020202020204" pitchFamily="34" charset="0"/>
              </a:rPr>
              <a:t>with and interrogating data thus supporting the interpretive process for the domain expert.</a:t>
            </a:r>
          </a:p>
          <a:p>
            <a:pPr eaLnBrk="1" hangingPunct="1">
              <a:lnSpc>
                <a:spcPct val="80000"/>
              </a:lnSpc>
            </a:pPr>
            <a:endParaRPr lang="en-CA" altLang="en-US" sz="800">
              <a:latin typeface="Arial" panose="020B0604020202020204" pitchFamily="34" charset="0"/>
              <a:cs typeface="Arial" panose="020B0604020202020204" pitchFamily="34" charset="0"/>
            </a:endParaRPr>
          </a:p>
          <a:p>
            <a:pPr eaLnBrk="1" hangingPunct="1">
              <a:lnSpc>
                <a:spcPct val="80000"/>
              </a:lnSpc>
            </a:pPr>
            <a:r>
              <a:rPr lang="en-CA" altLang="en-US" sz="800">
                <a:latin typeface="Arial" panose="020B0604020202020204" pitchFamily="34" charset="0"/>
                <a:cs typeface="Arial" panose="020B0604020202020204" pitchFamily="34" charset="0"/>
              </a:rPr>
              <a:t>• Many algorithms including classic ones can still be applied (Kriging, DSI Discrete Smooth</a:t>
            </a:r>
          </a:p>
          <a:p>
            <a:pPr eaLnBrk="1" hangingPunct="1">
              <a:lnSpc>
                <a:spcPct val="80000"/>
              </a:lnSpc>
            </a:pPr>
            <a:r>
              <a:rPr lang="en-CA" altLang="en-US" sz="800">
                <a:latin typeface="Arial" panose="020B0604020202020204" pitchFamily="34" charset="0"/>
                <a:cs typeface="Arial" panose="020B0604020202020204" pitchFamily="34" charset="0"/>
              </a:rPr>
              <a:t>Interpolation, RBF Radial Basis Functions, IDW Inverse distance Weighted, SVM Support</a:t>
            </a:r>
          </a:p>
          <a:p>
            <a:pPr eaLnBrk="1" hangingPunct="1">
              <a:lnSpc>
                <a:spcPct val="80000"/>
              </a:lnSpc>
            </a:pPr>
            <a:r>
              <a:rPr lang="en-CA" altLang="en-US" sz="800">
                <a:latin typeface="Arial" panose="020B0604020202020204" pitchFamily="34" charset="0"/>
                <a:cs typeface="Arial" panose="020B0604020202020204" pitchFamily="34" charset="0"/>
              </a:rPr>
              <a:t>Vector Machine, etc. ) at local or regional scales depending on the requirements. Can build on</a:t>
            </a:r>
          </a:p>
          <a:p>
            <a:pPr eaLnBrk="1" hangingPunct="1">
              <a:lnSpc>
                <a:spcPct val="80000"/>
              </a:lnSpc>
            </a:pPr>
            <a:r>
              <a:rPr lang="en-CA" altLang="en-US" sz="800">
                <a:latin typeface="Arial" panose="020B0604020202020204" pitchFamily="34" charset="0"/>
                <a:cs typeface="Arial" panose="020B0604020202020204" pitchFamily="34" charset="0"/>
              </a:rPr>
              <a:t>and compliment rather then replace existing systems.</a:t>
            </a:r>
          </a:p>
          <a:p>
            <a:pPr eaLnBrk="1" hangingPunct="1">
              <a:lnSpc>
                <a:spcPct val="80000"/>
              </a:lnSpc>
            </a:pPr>
            <a:endParaRPr lang="en-CA" altLang="en-US" sz="800">
              <a:latin typeface="Arial" panose="020B0604020202020204" pitchFamily="34" charset="0"/>
              <a:cs typeface="Arial" panose="020B0604020202020204" pitchFamily="34" charset="0"/>
            </a:endParaRPr>
          </a:p>
          <a:p>
            <a:pPr eaLnBrk="1" hangingPunct="1">
              <a:lnSpc>
                <a:spcPct val="80000"/>
              </a:lnSpc>
            </a:pPr>
            <a:r>
              <a:rPr lang="en-CA" altLang="en-US" sz="800">
                <a:latin typeface="Arial" panose="020B0604020202020204" pitchFamily="34" charset="0"/>
                <a:cs typeface="Arial" panose="020B0604020202020204" pitchFamily="34" charset="0"/>
              </a:rPr>
              <a:t>• Can estimate regional trends and structures that emerge from simple agents interaction with</a:t>
            </a:r>
          </a:p>
          <a:p>
            <a:pPr eaLnBrk="1" hangingPunct="1">
              <a:lnSpc>
                <a:spcPct val="80000"/>
              </a:lnSpc>
            </a:pPr>
            <a:r>
              <a:rPr lang="en-CA" altLang="en-US" sz="800">
                <a:latin typeface="Arial" panose="020B0604020202020204" pitchFamily="34" charset="0"/>
                <a:cs typeface="Arial" panose="020B0604020202020204" pitchFamily="34" charset="0"/>
              </a:rPr>
              <a:t>data. They can estimate complex geometric features or trigger other spatial behaviors</a:t>
            </a:r>
          </a:p>
          <a:p>
            <a:pPr eaLnBrk="1" hangingPunct="1">
              <a:lnSpc>
                <a:spcPct val="80000"/>
              </a:lnSpc>
            </a:pPr>
            <a:r>
              <a:rPr lang="en-CA" altLang="en-US" sz="800">
                <a:latin typeface="Arial" panose="020B0604020202020204" pitchFamily="34" charset="0"/>
                <a:cs typeface="Arial" panose="020B0604020202020204" pitchFamily="34" charset="0"/>
              </a:rPr>
              <a:t>(discontinuities), topologic changes or spawn new agent driven events. Important when</a:t>
            </a:r>
          </a:p>
          <a:p>
            <a:pPr eaLnBrk="1" hangingPunct="1">
              <a:lnSpc>
                <a:spcPct val="80000"/>
              </a:lnSpc>
            </a:pPr>
            <a:r>
              <a:rPr lang="en-CA" altLang="en-US" sz="800">
                <a:latin typeface="Arial" panose="020B0604020202020204" pitchFamily="34" charset="0"/>
                <a:cs typeface="Arial" panose="020B0604020202020204" pitchFamily="34" charset="0"/>
              </a:rPr>
              <a:t>mapping and visualizing complex relationships within vector fields such as fabric</a:t>
            </a:r>
          </a:p>
          <a:p>
            <a:pPr eaLnBrk="1" hangingPunct="1">
              <a:lnSpc>
                <a:spcPct val="80000"/>
              </a:lnSpc>
            </a:pPr>
            <a:r>
              <a:rPr lang="en-CA" altLang="en-US" sz="800">
                <a:latin typeface="Arial" panose="020B0604020202020204" pitchFamily="34" charset="0"/>
                <a:cs typeface="Arial" panose="020B0604020202020204" pitchFamily="34" charset="0"/>
              </a:rPr>
              <a:t>intersections, fold trains, vergence relationships and multiply folded and faulted</a:t>
            </a:r>
          </a:p>
          <a:p>
            <a:pPr eaLnBrk="1" hangingPunct="1">
              <a:lnSpc>
                <a:spcPct val="80000"/>
              </a:lnSpc>
            </a:pPr>
            <a:r>
              <a:rPr lang="en-CA" altLang="en-US" sz="800">
                <a:latin typeface="Arial" panose="020B0604020202020204" pitchFamily="34" charset="0"/>
                <a:cs typeface="Arial" panose="020B0604020202020204" pitchFamily="34" charset="0"/>
              </a:rPr>
              <a:t>stratigraphic boundaries.</a:t>
            </a:r>
          </a:p>
          <a:p>
            <a:pPr eaLnBrk="1" hangingPunct="1">
              <a:lnSpc>
                <a:spcPct val="80000"/>
              </a:lnSpc>
            </a:pPr>
            <a:endParaRPr lang="en-CA" altLang="en-US" sz="800">
              <a:latin typeface="Arial" panose="020B0604020202020204" pitchFamily="34" charset="0"/>
              <a:cs typeface="Arial" panose="020B0604020202020204" pitchFamily="34" charset="0"/>
            </a:endParaRPr>
          </a:p>
          <a:p>
            <a:pPr eaLnBrk="1" hangingPunct="1">
              <a:lnSpc>
                <a:spcPct val="80000"/>
              </a:lnSpc>
            </a:pPr>
            <a:r>
              <a:rPr lang="en-CA" altLang="en-US" sz="800">
                <a:latin typeface="Arial" panose="020B0604020202020204" pitchFamily="34" charset="0"/>
                <a:cs typeface="Arial" panose="020B0604020202020204" pitchFamily="34" charset="0"/>
              </a:rPr>
              <a:t>• Many smaller matrices drive the agent interaction rather then a single large global matrix.</a:t>
            </a:r>
          </a:p>
          <a:p>
            <a:pPr eaLnBrk="1" hangingPunct="1">
              <a:lnSpc>
                <a:spcPct val="80000"/>
              </a:lnSpc>
            </a:pPr>
            <a:r>
              <a:rPr lang="en-CA" altLang="en-US" sz="800">
                <a:latin typeface="Arial" panose="020B0604020202020204" pitchFamily="34" charset="0"/>
                <a:cs typeface="Arial" panose="020B0604020202020204" pitchFamily="34" charset="0"/>
              </a:rPr>
              <a:t>Agent approach has good optimization potential, it can benefit from faster CPUs and could</a:t>
            </a:r>
          </a:p>
          <a:p>
            <a:pPr eaLnBrk="1" hangingPunct="1">
              <a:lnSpc>
                <a:spcPct val="80000"/>
              </a:lnSpc>
            </a:pPr>
            <a:r>
              <a:rPr lang="en-CA" altLang="en-US" sz="800">
                <a:latin typeface="Arial" panose="020B0604020202020204" pitchFamily="34" charset="0"/>
                <a:cs typeface="Arial" panose="020B0604020202020204" pitchFamily="34" charset="0"/>
              </a:rPr>
              <a:t>potentially be easier to parallelize. Important when combining geophysics and geology.</a:t>
            </a:r>
          </a:p>
        </p:txBody>
      </p:sp>
      <p:sp>
        <p:nvSpPr>
          <p:cNvPr id="25604" name="Slide Number Placeholder 3">
            <a:extLst>
              <a:ext uri="{FF2B5EF4-FFF2-40B4-BE49-F238E27FC236}">
                <a16:creationId xmlns:a16="http://schemas.microsoft.com/office/drawing/2014/main" id="{2EE9EA4F-15A9-4F82-BD9E-03FC798D15C1}"/>
              </a:ext>
            </a:extLst>
          </p:cNvPr>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DFCCA10-86A5-4397-A042-8B105595DB2F}" type="slidenum">
              <a:rPr lang="en-CA" altLang="en-US"/>
              <a:pPr eaLnBrk="1" hangingPunct="1"/>
              <a:t>7</a:t>
            </a:fld>
            <a:endParaRPr lang="en-CA"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6C9D0A36-9DAD-45DE-8FF7-267447AAABBD}"/>
              </a:ext>
            </a:extLst>
          </p:cNvPr>
          <p:cNvSpPr>
            <a:spLocks noGrp="1" noRot="1" noChangeAspect="1" noTextEdit="1"/>
          </p:cNvSpPr>
          <p:nvPr>
            <p:ph type="sldImg"/>
          </p:nvPr>
        </p:nvSpPr>
        <p:spPr>
          <a:ln/>
        </p:spPr>
      </p:sp>
      <p:sp>
        <p:nvSpPr>
          <p:cNvPr id="25603" name="Notes Placeholder 2">
            <a:extLst>
              <a:ext uri="{FF2B5EF4-FFF2-40B4-BE49-F238E27FC236}">
                <a16:creationId xmlns:a16="http://schemas.microsoft.com/office/drawing/2014/main" id="{38B8B22E-569B-4E1F-B978-2ECB6932AA5B}"/>
              </a:ext>
            </a:extLst>
          </p:cNvPr>
          <p:cNvSpPr>
            <a:spLocks noGrp="1"/>
          </p:cNvSpPr>
          <p:nvPr>
            <p:ph type="body" idx="1"/>
          </p:nvPr>
        </p:nvSpPr>
        <p:spPr>
          <a:noFill/>
        </p:spPr>
        <p:txBody>
          <a:bodyPr/>
          <a:lstStyle/>
          <a:p>
            <a:pPr>
              <a:lnSpc>
                <a:spcPct val="80000"/>
              </a:lnSpc>
            </a:pPr>
            <a:r>
              <a:rPr lang="en-US" altLang="en-US" sz="800" dirty="0">
                <a:latin typeface="Arial" panose="020B0604020202020204" pitchFamily="34" charset="0"/>
                <a:cs typeface="Arial" panose="020B0604020202020204" pitchFamily="34" charset="0"/>
              </a:rPr>
              <a:t>Agents could be used to represent constraint data such as structural gradients from deformation generations and the hard constraints from stratigraphic observations. </a:t>
            </a:r>
            <a:endParaRPr lang="en-CA" altLang="en-US" sz="800" dirty="0">
              <a:latin typeface="Arial" panose="020B0604020202020204" pitchFamily="34" charset="0"/>
              <a:cs typeface="Arial" panose="020B0604020202020204" pitchFamily="34" charset="0"/>
            </a:endParaRPr>
          </a:p>
        </p:txBody>
      </p:sp>
      <p:sp>
        <p:nvSpPr>
          <p:cNvPr id="25604" name="Slide Number Placeholder 3">
            <a:extLst>
              <a:ext uri="{FF2B5EF4-FFF2-40B4-BE49-F238E27FC236}">
                <a16:creationId xmlns:a16="http://schemas.microsoft.com/office/drawing/2014/main" id="{2EE9EA4F-15A9-4F82-BD9E-03FC798D15C1}"/>
              </a:ext>
            </a:extLst>
          </p:cNvPr>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DFCCA10-86A5-4397-A042-8B105595DB2F}" type="slidenum">
              <a:rPr lang="en-CA" altLang="en-US"/>
              <a:pPr eaLnBrk="1" hangingPunct="1"/>
              <a:t>8</a:t>
            </a:fld>
            <a:endParaRPr lang="en-CA" altLang="en-US"/>
          </a:p>
        </p:txBody>
      </p:sp>
    </p:spTree>
    <p:extLst>
      <p:ext uri="{BB962C8B-B14F-4D97-AF65-F5344CB8AC3E}">
        <p14:creationId xmlns:p14="http://schemas.microsoft.com/office/powerpoint/2010/main" val="2503082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Equations used to calculate Inverse Distance Weighted (IDW) interpolation of Quaternions, essentially a modified linear interpolator SLERP which is a Spherical Linear Interpolator.</a:t>
            </a:r>
          </a:p>
          <a:p>
            <a:endParaRPr lang="en-US" dirty="0"/>
          </a:p>
          <a:p>
            <a:r>
              <a:rPr lang="en-US" dirty="0"/>
              <a:t>William Rowan Hamilton 1853, (1805 – 1865) Lectures on Quaternions, Hodges and Smith, Dublin, Ireland. </a:t>
            </a:r>
            <a:endParaRPr lang="en-CA" dirty="0"/>
          </a:p>
        </p:txBody>
      </p:sp>
      <p:sp>
        <p:nvSpPr>
          <p:cNvPr id="4" name="Slide Number Placeholder 3"/>
          <p:cNvSpPr>
            <a:spLocks noGrp="1"/>
          </p:cNvSpPr>
          <p:nvPr>
            <p:ph type="sldNum" sz="quarter" idx="5"/>
          </p:nvPr>
        </p:nvSpPr>
        <p:spPr/>
        <p:txBody>
          <a:bodyPr/>
          <a:lstStyle/>
          <a:p>
            <a:fld id="{594D0290-75CB-4A39-99C5-DED5E41D1938}" type="slidenum">
              <a:rPr lang="en-CA" smtClean="0"/>
              <a:t>10</a:t>
            </a:fld>
            <a:endParaRPr lang="en-CA"/>
          </a:p>
        </p:txBody>
      </p:sp>
    </p:spTree>
    <p:extLst>
      <p:ext uri="{BB962C8B-B14F-4D97-AF65-F5344CB8AC3E}">
        <p14:creationId xmlns:p14="http://schemas.microsoft.com/office/powerpoint/2010/main" val="1932756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4FFEEBD4-3F51-4934-8508-F255E3A714E9}"/>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A9C57599-B6E8-4E50-81BB-588A16AF5919}"/>
              </a:ext>
            </a:extLst>
          </p:cNvPr>
          <p:cNvSpPr>
            <a:spLocks noGrp="1" noChangeArrowheads="1"/>
          </p:cNvSpPr>
          <p:nvPr>
            <p:ph type="body" idx="1"/>
          </p:nvPr>
        </p:nvSpPr>
        <p:spPr>
          <a:noFill/>
        </p:spPr>
        <p:txBody>
          <a:bodyPr/>
          <a:lstStyle/>
          <a:p>
            <a:r>
              <a:rPr lang="en-CA" altLang="en-US" dirty="0">
                <a:latin typeface="Arial" panose="020B0604020202020204" pitchFamily="34" charset="0"/>
                <a:cs typeface="Arial" panose="020B0604020202020204" pitchFamily="34" charset="0"/>
              </a:rPr>
              <a:t>Fundamental to 3D geologic modelling is the work of surface development with computer graphics techniques adapted to geologic applications. Using Spatial Agents to support the modelling process is worth exploring as these examples will demonstrate. Agents </a:t>
            </a:r>
            <a:r>
              <a:rPr lang="en-CA" altLang="en-US" sz="1200" dirty="0">
                <a:latin typeface="Arial" panose="020B0604020202020204" pitchFamily="34" charset="0"/>
                <a:cs typeface="Arial" panose="020B0604020202020204" pitchFamily="34" charset="0"/>
              </a:rPr>
              <a:t>c</a:t>
            </a:r>
            <a:r>
              <a:rPr lang="en-CA" altLang="en-US" sz="1200" dirty="0"/>
              <a:t>an be used to do estimation, interpolation of geologic features but with modification for new rules based on knowledge of the domain. Has potential but more research is needed to determine what kind of geological rule embedding is required (</a:t>
            </a:r>
            <a:r>
              <a:rPr lang="en-CA" altLang="en-US" sz="1200" dirty="0" err="1"/>
              <a:t>ie</a:t>
            </a:r>
            <a:r>
              <a:rPr lang="en-CA" altLang="en-US" sz="1200" dirty="0"/>
              <a:t>. thickness, curvature, shape) and how this is best done without over determining (overfitting) the system.</a:t>
            </a:r>
          </a:p>
          <a:p>
            <a:endParaRPr lang="en-CA" altLang="en-US" dirty="0">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4B5886-1568-44C6-A59A-B059531EF6B6}"/>
              </a:ext>
            </a:extLst>
          </p:cNvPr>
          <p:cNvSpPr txBox="1"/>
          <p:nvPr userDrawn="1"/>
        </p:nvSpPr>
        <p:spPr>
          <a:xfrm>
            <a:off x="5427065" y="6366544"/>
            <a:ext cx="2422586" cy="297454"/>
          </a:xfrm>
          <a:prstGeom prst="rect">
            <a:avLst/>
          </a:prstGeom>
          <a:noFill/>
        </p:spPr>
        <p:txBody>
          <a:bodyPr wrap="none" rtlCol="0">
            <a:spAutoFit/>
          </a:bodyPr>
          <a:lstStyle/>
          <a:p>
            <a:r>
              <a:rPr lang="en-CA" sz="1333" i="1" dirty="0">
                <a:solidFill>
                  <a:schemeClr val="bg1">
                    <a:lumMod val="50000"/>
                  </a:schemeClr>
                </a:solidFill>
              </a:rPr>
              <a:t>3D Earth Imaging and modelling</a:t>
            </a:r>
          </a:p>
        </p:txBody>
      </p:sp>
    </p:spTree>
    <p:extLst>
      <p:ext uri="{BB962C8B-B14F-4D97-AF65-F5344CB8AC3E}">
        <p14:creationId xmlns:p14="http://schemas.microsoft.com/office/powerpoint/2010/main" val="1767692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661472"/>
            <a:ext cx="10972800" cy="369332"/>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805543"/>
            <a:ext cx="5386917" cy="3693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805543"/>
            <a:ext cx="5389033" cy="3693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294810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1765987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2725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127323"/>
            <a:ext cx="4011084" cy="307777"/>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219136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21544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24462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059561"/>
            <a:ext cx="7315200" cy="307777"/>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9244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2389717" y="5367338"/>
            <a:ext cx="7315200" cy="21544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86734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a:xfrm>
            <a:off x="2543762" y="1690688"/>
            <a:ext cx="8426922" cy="1809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643288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4052" y="115888"/>
            <a:ext cx="738664" cy="33655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073826" y="115888"/>
            <a:ext cx="2179058" cy="336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030304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912284" y="113786"/>
            <a:ext cx="10058400" cy="369332"/>
          </a:xfrm>
        </p:spPr>
        <p:txBody>
          <a:bodyPr/>
          <a:lstStyle/>
          <a:p>
            <a:r>
              <a:rPr lang="en-US"/>
              <a:t>Click to edit Master title style</a:t>
            </a:r>
            <a:endParaRPr lang="en-CA"/>
          </a:p>
        </p:txBody>
      </p:sp>
      <p:sp>
        <p:nvSpPr>
          <p:cNvPr id="3" name="Content Placeholder 2"/>
          <p:cNvSpPr>
            <a:spLocks noGrp="1"/>
          </p:cNvSpPr>
          <p:nvPr>
            <p:ph sz="quarter" idx="1"/>
          </p:nvPr>
        </p:nvSpPr>
        <p:spPr>
          <a:xfrm>
            <a:off x="912284" y="1690688"/>
            <a:ext cx="4927600" cy="18097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6043084" y="1690688"/>
            <a:ext cx="4927600" cy="18097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912284" y="2662238"/>
            <a:ext cx="4927600" cy="18097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Content Placeholder 5"/>
          <p:cNvSpPr>
            <a:spLocks noGrp="1"/>
          </p:cNvSpPr>
          <p:nvPr>
            <p:ph sz="quarter" idx="4"/>
          </p:nvPr>
        </p:nvSpPr>
        <p:spPr>
          <a:xfrm>
            <a:off x="6043084" y="2662238"/>
            <a:ext cx="4927600" cy="18097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847967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descr="pres_template_Lands and minerals_A_cover_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1172" cy="6858000"/>
          </a:xfrm>
          <a:prstGeom prst="rect">
            <a:avLst/>
          </a:prstGeom>
        </p:spPr>
      </p:pic>
      <p:sp>
        <p:nvSpPr>
          <p:cNvPr id="2" name="Title 1"/>
          <p:cNvSpPr>
            <a:spLocks noGrp="1"/>
          </p:cNvSpPr>
          <p:nvPr>
            <p:ph type="ctrTitle" hasCustomPrompt="1"/>
          </p:nvPr>
        </p:nvSpPr>
        <p:spPr>
          <a:xfrm>
            <a:off x="701633" y="1695982"/>
            <a:ext cx="7853380" cy="1470025"/>
          </a:xfrm>
        </p:spPr>
        <p:txBody>
          <a:bodyPr/>
          <a:lstStyle>
            <a:lvl1pPr algn="l">
              <a:defRPr>
                <a:solidFill>
                  <a:schemeClr val="accent1">
                    <a:lumMod val="50000"/>
                  </a:schemeClr>
                </a:solidFill>
              </a:defRPr>
            </a:lvl1pPr>
          </a:lstStyle>
          <a:p>
            <a:r>
              <a:rPr lang="en-CA" dirty="0"/>
              <a:t>Title goes here</a:t>
            </a:r>
            <a:endParaRPr lang="en-US" dirty="0"/>
          </a:p>
        </p:txBody>
      </p:sp>
      <p:sp>
        <p:nvSpPr>
          <p:cNvPr id="3" name="Subtitle 2"/>
          <p:cNvSpPr>
            <a:spLocks noGrp="1"/>
          </p:cNvSpPr>
          <p:nvPr>
            <p:ph type="subTitle" idx="1" hasCustomPrompt="1"/>
          </p:nvPr>
        </p:nvSpPr>
        <p:spPr>
          <a:xfrm>
            <a:off x="701632" y="3301031"/>
            <a:ext cx="10363200" cy="1752600"/>
          </a:xfrm>
        </p:spPr>
        <p:txBody>
          <a:bodyPr/>
          <a:lstStyle>
            <a:lvl1pPr marL="0" indent="0" algn="l">
              <a:buNone/>
              <a:defRPr>
                <a:solidFill>
                  <a:schemeClr val="accent1">
                    <a:lumMod val="50000"/>
                  </a:schemeClr>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CA" dirty="0"/>
              <a:t>Subtitle</a:t>
            </a:r>
            <a:endParaRPr lang="en-US" dirty="0"/>
          </a:p>
        </p:txBody>
      </p:sp>
      <p:pic>
        <p:nvPicPr>
          <p:cNvPr id="5" name="Picture 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89121" y="6227239"/>
            <a:ext cx="570523" cy="570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65640" y="6223777"/>
            <a:ext cx="781539" cy="57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userDrawn="1"/>
        </p:nvSpPr>
        <p:spPr>
          <a:xfrm>
            <a:off x="5427065" y="6366544"/>
            <a:ext cx="2422586" cy="297454"/>
          </a:xfrm>
          <a:prstGeom prst="rect">
            <a:avLst/>
          </a:prstGeom>
          <a:noFill/>
        </p:spPr>
        <p:txBody>
          <a:bodyPr wrap="none" rtlCol="0">
            <a:spAutoFit/>
          </a:bodyPr>
          <a:lstStyle/>
          <a:p>
            <a:r>
              <a:rPr lang="en-CA" sz="1333" i="1" dirty="0">
                <a:solidFill>
                  <a:schemeClr val="bg1">
                    <a:lumMod val="50000"/>
                  </a:schemeClr>
                </a:solidFill>
              </a:rPr>
              <a:t>3D Earth Imaging and modelling</a:t>
            </a:r>
          </a:p>
        </p:txBody>
      </p:sp>
    </p:spTree>
    <p:extLst>
      <p:ext uri="{BB962C8B-B14F-4D97-AF65-F5344CB8AC3E}">
        <p14:creationId xmlns:p14="http://schemas.microsoft.com/office/powerpoint/2010/main" val="1908889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a:xfrm>
            <a:off x="609600" y="1600202"/>
            <a:ext cx="10972800" cy="4005468"/>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072879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7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6189664" y="1489075"/>
            <a:ext cx="5157787" cy="641351"/>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9664" y="2193925"/>
            <a:ext cx="5157787"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31851" y="2193925"/>
            <a:ext cx="515620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p:nvPr>
        </p:nvSpPr>
        <p:spPr>
          <a:xfrm>
            <a:off x="831851" y="1489075"/>
            <a:ext cx="5156200" cy="641351"/>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Tree>
    <p:extLst>
      <p:ext uri="{BB962C8B-B14F-4D97-AF65-F5344CB8AC3E}">
        <p14:creationId xmlns:p14="http://schemas.microsoft.com/office/powerpoint/2010/main" val="3253071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680772"/>
            <a:ext cx="10363200" cy="369332"/>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369332"/>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Tree>
    <p:extLst>
      <p:ext uri="{BB962C8B-B14F-4D97-AF65-F5344CB8AC3E}">
        <p14:creationId xmlns:p14="http://schemas.microsoft.com/office/powerpoint/2010/main" val="2094765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290038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615553"/>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4099123"/>
            <a:ext cx="10363200" cy="30777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94750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912284" y="1690688"/>
            <a:ext cx="4927600" cy="23391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043084" y="1690688"/>
            <a:ext cx="4927600" cy="23391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322257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pic>
        <p:nvPicPr>
          <p:cNvPr id="11" name="Picture 5"/>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8189121" y="6227239"/>
            <a:ext cx="570523" cy="570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8965640" y="6223777"/>
            <a:ext cx="781539" cy="57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userDrawn="1"/>
        </p:nvSpPr>
        <p:spPr>
          <a:xfrm>
            <a:off x="5427065" y="6366544"/>
            <a:ext cx="2422586" cy="297454"/>
          </a:xfrm>
          <a:prstGeom prst="rect">
            <a:avLst/>
          </a:prstGeom>
          <a:noFill/>
        </p:spPr>
        <p:txBody>
          <a:bodyPr wrap="none" rtlCol="0">
            <a:spAutoFit/>
          </a:bodyPr>
          <a:lstStyle/>
          <a:p>
            <a:r>
              <a:rPr lang="en-CA" sz="1333" i="1" dirty="0">
                <a:solidFill>
                  <a:schemeClr val="bg1">
                    <a:lumMod val="50000"/>
                  </a:schemeClr>
                </a:solidFill>
              </a:rPr>
              <a:t>3D Earth Imaging and modelling</a:t>
            </a:r>
          </a:p>
        </p:txBody>
      </p:sp>
    </p:spTree>
    <p:extLst>
      <p:ext uri="{BB962C8B-B14F-4D97-AF65-F5344CB8AC3E}">
        <p14:creationId xmlns:p14="http://schemas.microsoft.com/office/powerpoint/2010/main" val="2217764900"/>
      </p:ext>
    </p:extLst>
  </p:cSld>
  <p:clrMap bg1="lt1" tx1="dk1" bg2="lt2" tx2="dk2" accent1="accent1" accent2="accent2" accent3="accent3" accent4="accent4" accent5="accent5" accent6="accent6" hlink="hlink" folHlink="folHlink"/>
  <p:sldLayoutIdLst>
    <p:sldLayoutId id="2147483686" r:id="rId1"/>
    <p:sldLayoutId id="2147483677" r:id="rId2"/>
    <p:sldLayoutId id="2147483678" r:id="rId3"/>
    <p:sldLayoutId id="2147483679" r:id="rId4"/>
    <p:sldLayoutId id="2147483681" r:id="rId5"/>
  </p:sldLayoutIdLst>
  <p:txStyles>
    <p:titleStyle>
      <a:lvl1pPr algn="ctr" defTabSz="609585" rtl="0" eaLnBrk="1" latinLnBrk="0" hangingPunct="1">
        <a:spcBef>
          <a:spcPct val="0"/>
        </a:spcBef>
        <a:buNone/>
        <a:defRPr sz="5333" b="1" kern="1200">
          <a:solidFill>
            <a:schemeClr val="accent1">
              <a:lumMod val="50000"/>
            </a:schemeClr>
          </a:solidFill>
          <a:latin typeface="Arial"/>
          <a:ea typeface="+mj-ea"/>
          <a:cs typeface="Arial"/>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3" descr="xxx"/>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17" y="6383338"/>
            <a:ext cx="12198351"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4"/>
          <p:cNvSpPr>
            <a:spLocks noGrp="1" noChangeArrowheads="1"/>
          </p:cNvSpPr>
          <p:nvPr>
            <p:ph type="title"/>
          </p:nvPr>
        </p:nvSpPr>
        <p:spPr bwMode="auto">
          <a:xfrm>
            <a:off x="912284" y="113786"/>
            <a:ext cx="10058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altLang="en-US"/>
              <a:t>Click to edit Master title style</a:t>
            </a:r>
          </a:p>
        </p:txBody>
      </p:sp>
      <p:sp>
        <p:nvSpPr>
          <p:cNvPr id="111621" name="Rectangle 5"/>
          <p:cNvSpPr>
            <a:spLocks noGrp="1" noChangeArrowheads="1"/>
          </p:cNvSpPr>
          <p:nvPr>
            <p:ph type="body" idx="1"/>
          </p:nvPr>
        </p:nvSpPr>
        <p:spPr bwMode="auto">
          <a:xfrm>
            <a:off x="912284" y="1690688"/>
            <a:ext cx="10058400" cy="180972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1622" name="Rectangle 6"/>
          <p:cNvSpPr>
            <a:spLocks noChangeArrowheads="1"/>
          </p:cNvSpPr>
          <p:nvPr/>
        </p:nvSpPr>
        <p:spPr bwMode="auto">
          <a:xfrm>
            <a:off x="5590118" y="-1268413"/>
            <a:ext cx="184731" cy="461665"/>
          </a:xfrm>
          <a:prstGeom prst="rect">
            <a:avLst/>
          </a:prstGeom>
          <a:noFill/>
          <a:ln w="9525">
            <a:noFill/>
            <a:miter lim="800000"/>
            <a:headEnd/>
            <a:tailEnd/>
          </a:ln>
          <a:effectLst/>
        </p:spPr>
        <p:txBody>
          <a:bodyPr wrap="none">
            <a:spAutoFit/>
          </a:bodyPr>
          <a:lstStyle/>
          <a:p>
            <a:pPr eaLnBrk="0" hangingPunct="0">
              <a:defRPr/>
            </a:pPr>
            <a:endParaRPr lang="en-US" sz="2400">
              <a:solidFill>
                <a:schemeClr val="tx1"/>
              </a:solidFill>
              <a:latin typeface="Times" pitchFamily="18" charset="0"/>
              <a:cs typeface="+mn-cs"/>
            </a:endParaRPr>
          </a:p>
        </p:txBody>
      </p:sp>
      <p:sp>
        <p:nvSpPr>
          <p:cNvPr id="111627" name="Text Box 11"/>
          <p:cNvSpPr txBox="1">
            <a:spLocks noChangeArrowheads="1"/>
          </p:cNvSpPr>
          <p:nvPr/>
        </p:nvSpPr>
        <p:spPr bwMode="auto">
          <a:xfrm>
            <a:off x="10703984" y="6453188"/>
            <a:ext cx="851515" cy="307777"/>
          </a:xfrm>
          <a:prstGeom prst="rect">
            <a:avLst/>
          </a:prstGeom>
          <a:noFill/>
          <a:ln w="9525">
            <a:noFill/>
            <a:miter lim="800000"/>
            <a:headEnd/>
            <a:tailEnd/>
          </a:ln>
          <a:effectLst/>
        </p:spPr>
        <p:txBody>
          <a:bodyPr wrap="none">
            <a:spAutoFit/>
          </a:bodyPr>
          <a:lstStyle>
            <a:lvl1pPr eaLnBrk="0" hangingPunct="0">
              <a:defRPr sz="1200">
                <a:solidFill>
                  <a:schemeClr val="bg1"/>
                </a:solidFill>
                <a:latin typeface="Arial" panose="020B0604020202020204" pitchFamily="34" charset="0"/>
              </a:defRPr>
            </a:lvl1pPr>
            <a:lvl2pPr marL="742950" indent="-285750" eaLnBrk="0" hangingPunct="0">
              <a:defRPr sz="1200">
                <a:solidFill>
                  <a:schemeClr val="bg1"/>
                </a:solidFill>
                <a:latin typeface="Arial" panose="020B0604020202020204" pitchFamily="34" charset="0"/>
              </a:defRPr>
            </a:lvl2pPr>
            <a:lvl3pPr marL="1143000" indent="-228600" eaLnBrk="0" hangingPunct="0">
              <a:defRPr sz="1200">
                <a:solidFill>
                  <a:schemeClr val="bg1"/>
                </a:solidFill>
                <a:latin typeface="Arial" panose="020B0604020202020204" pitchFamily="34" charset="0"/>
              </a:defRPr>
            </a:lvl3pPr>
            <a:lvl4pPr marL="1600200" indent="-228600" eaLnBrk="0" hangingPunct="0">
              <a:defRPr sz="1200">
                <a:solidFill>
                  <a:schemeClr val="bg1"/>
                </a:solidFill>
                <a:latin typeface="Arial" panose="020B0604020202020204" pitchFamily="34" charset="0"/>
              </a:defRPr>
            </a:lvl4pPr>
            <a:lvl5pPr marL="2057400" indent="-228600" eaLnBrk="0" hangingPunct="0">
              <a:defRPr sz="1200">
                <a:solidFill>
                  <a:schemeClr val="bg1"/>
                </a:solidFill>
                <a:latin typeface="Arial" panose="020B0604020202020204" pitchFamily="34" charset="0"/>
              </a:defRPr>
            </a:lvl5pPr>
            <a:lvl6pPr marL="2514600" indent="-228600" eaLnBrk="0" fontAlgn="base" hangingPunct="0">
              <a:spcBef>
                <a:spcPct val="0"/>
              </a:spcBef>
              <a:spcAft>
                <a:spcPct val="0"/>
              </a:spcAft>
              <a:defRPr sz="1200">
                <a:solidFill>
                  <a:schemeClr val="bg1"/>
                </a:solidFill>
                <a:latin typeface="Arial" panose="020B0604020202020204" pitchFamily="34" charset="0"/>
              </a:defRPr>
            </a:lvl6pPr>
            <a:lvl7pPr marL="2971800" indent="-228600" eaLnBrk="0" fontAlgn="base" hangingPunct="0">
              <a:spcBef>
                <a:spcPct val="0"/>
              </a:spcBef>
              <a:spcAft>
                <a:spcPct val="0"/>
              </a:spcAft>
              <a:defRPr sz="1200">
                <a:solidFill>
                  <a:schemeClr val="bg1"/>
                </a:solidFill>
                <a:latin typeface="Arial" panose="020B0604020202020204" pitchFamily="34" charset="0"/>
              </a:defRPr>
            </a:lvl7pPr>
            <a:lvl8pPr marL="3429000" indent="-228600" eaLnBrk="0" fontAlgn="base" hangingPunct="0">
              <a:spcBef>
                <a:spcPct val="0"/>
              </a:spcBef>
              <a:spcAft>
                <a:spcPct val="0"/>
              </a:spcAft>
              <a:defRPr sz="1200">
                <a:solidFill>
                  <a:schemeClr val="bg1"/>
                </a:solidFill>
                <a:latin typeface="Arial" panose="020B0604020202020204" pitchFamily="34" charset="0"/>
              </a:defRPr>
            </a:lvl8pPr>
            <a:lvl9pPr marL="3886200" indent="-228600" eaLnBrk="0" fontAlgn="base" hangingPunct="0">
              <a:spcBef>
                <a:spcPct val="0"/>
              </a:spcBef>
              <a:spcAft>
                <a:spcPct val="0"/>
              </a:spcAft>
              <a:defRPr sz="1200">
                <a:solidFill>
                  <a:schemeClr val="bg1"/>
                </a:solidFill>
                <a:latin typeface="Arial" panose="020B0604020202020204" pitchFamily="34" charset="0"/>
              </a:defRPr>
            </a:lvl9pPr>
          </a:lstStyle>
          <a:p>
            <a:pPr eaLnBrk="1" hangingPunct="1"/>
            <a:r>
              <a:rPr lang="en-US" altLang="en-US" sz="1400" i="1">
                <a:solidFill>
                  <a:schemeClr val="tx1"/>
                </a:solidFill>
              </a:rPr>
              <a:t>Slide </a:t>
            </a:r>
            <a:fld id="{333654E0-2DCC-49A3-B1B6-529EA4C5DC88}" type="slidenum">
              <a:rPr lang="en-US" altLang="en-US" sz="1400" i="1">
                <a:solidFill>
                  <a:schemeClr val="tx1"/>
                </a:solidFill>
              </a:rPr>
              <a:pPr eaLnBrk="1" hangingPunct="1"/>
              <a:t>‹#›</a:t>
            </a:fld>
            <a:endParaRPr lang="en-CA" altLang="en-US" sz="1400" i="1">
              <a:solidFill>
                <a:schemeClr val="tx1"/>
              </a:solidFill>
            </a:endParaRPr>
          </a:p>
        </p:txBody>
      </p:sp>
      <p:sp>
        <p:nvSpPr>
          <p:cNvPr id="111631" name="Freeform 15"/>
          <p:cNvSpPr>
            <a:spLocks/>
          </p:cNvSpPr>
          <p:nvPr/>
        </p:nvSpPr>
        <p:spPr bwMode="auto">
          <a:xfrm>
            <a:off x="4234" y="-7938"/>
            <a:ext cx="8257117" cy="576263"/>
          </a:xfrm>
          <a:custGeom>
            <a:avLst/>
            <a:gdLst/>
            <a:ahLst/>
            <a:cxnLst>
              <a:cxn ang="0">
                <a:pos x="0" y="363"/>
              </a:cxn>
              <a:cxn ang="0">
                <a:pos x="3674" y="363"/>
              </a:cxn>
              <a:cxn ang="0">
                <a:pos x="3901" y="0"/>
              </a:cxn>
            </a:cxnLst>
            <a:rect l="0" t="0" r="r" b="b"/>
            <a:pathLst>
              <a:path w="3901" h="363">
                <a:moveTo>
                  <a:pt x="0" y="363"/>
                </a:moveTo>
                <a:lnTo>
                  <a:pt x="3674" y="363"/>
                </a:lnTo>
                <a:lnTo>
                  <a:pt x="3901" y="0"/>
                </a:lnTo>
              </a:path>
            </a:pathLst>
          </a:custGeom>
          <a:noFill/>
          <a:ln w="38100" cap="flat" cmpd="sng">
            <a:solidFill>
              <a:srgbClr val="336699"/>
            </a:solidFill>
            <a:prstDash val="solid"/>
            <a:round/>
            <a:headEnd/>
            <a:tailEnd/>
          </a:ln>
          <a:effectLst/>
        </p:spPr>
        <p:txBody>
          <a:bodyPr/>
          <a:lstStyle/>
          <a:p>
            <a:pPr>
              <a:defRPr/>
            </a:pPr>
            <a:endParaRPr lang="en-CA" sz="1800">
              <a:latin typeface="Arial" charset="0"/>
              <a:cs typeface="+mn-cs"/>
            </a:endParaRPr>
          </a:p>
        </p:txBody>
      </p:sp>
    </p:spTree>
    <p:extLst>
      <p:ext uri="{BB962C8B-B14F-4D97-AF65-F5344CB8AC3E}">
        <p14:creationId xmlns:p14="http://schemas.microsoft.com/office/powerpoint/2010/main" val="1291237883"/>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txStyles>
    <p:titleStyle>
      <a:lvl1pPr algn="l" rtl="0" eaLnBrk="0" fontAlgn="base" hangingPunct="0">
        <a:spcBef>
          <a:spcPct val="0"/>
        </a:spcBef>
        <a:spcAft>
          <a:spcPct val="0"/>
        </a:spcAft>
        <a:defRPr sz="2400" b="1">
          <a:solidFill>
            <a:srgbClr val="003366"/>
          </a:solidFill>
          <a:latin typeface="+mj-lt"/>
          <a:ea typeface="+mj-ea"/>
          <a:cs typeface="+mj-cs"/>
        </a:defRPr>
      </a:lvl1pPr>
      <a:lvl2pPr algn="l" rtl="0" eaLnBrk="0" fontAlgn="base" hangingPunct="0">
        <a:spcBef>
          <a:spcPct val="0"/>
        </a:spcBef>
        <a:spcAft>
          <a:spcPct val="0"/>
        </a:spcAft>
        <a:defRPr sz="2400" b="1">
          <a:solidFill>
            <a:srgbClr val="003366"/>
          </a:solidFill>
          <a:latin typeface="Arial" charset="0"/>
        </a:defRPr>
      </a:lvl2pPr>
      <a:lvl3pPr algn="l" rtl="0" eaLnBrk="0" fontAlgn="base" hangingPunct="0">
        <a:spcBef>
          <a:spcPct val="0"/>
        </a:spcBef>
        <a:spcAft>
          <a:spcPct val="0"/>
        </a:spcAft>
        <a:defRPr sz="2400" b="1">
          <a:solidFill>
            <a:srgbClr val="003366"/>
          </a:solidFill>
          <a:latin typeface="Arial" charset="0"/>
        </a:defRPr>
      </a:lvl3pPr>
      <a:lvl4pPr algn="l" rtl="0" eaLnBrk="0" fontAlgn="base" hangingPunct="0">
        <a:spcBef>
          <a:spcPct val="0"/>
        </a:spcBef>
        <a:spcAft>
          <a:spcPct val="0"/>
        </a:spcAft>
        <a:defRPr sz="2400" b="1">
          <a:solidFill>
            <a:srgbClr val="003366"/>
          </a:solidFill>
          <a:latin typeface="Arial" charset="0"/>
        </a:defRPr>
      </a:lvl4pPr>
      <a:lvl5pPr algn="l" rtl="0" eaLnBrk="0" fontAlgn="base" hangingPunct="0">
        <a:spcBef>
          <a:spcPct val="0"/>
        </a:spcBef>
        <a:spcAft>
          <a:spcPct val="0"/>
        </a:spcAft>
        <a:defRPr sz="2400" b="1">
          <a:solidFill>
            <a:srgbClr val="003366"/>
          </a:solidFill>
          <a:latin typeface="Arial" charset="0"/>
        </a:defRPr>
      </a:lvl5pPr>
      <a:lvl6pPr marL="457200" algn="l" rtl="0" fontAlgn="base">
        <a:spcBef>
          <a:spcPct val="0"/>
        </a:spcBef>
        <a:spcAft>
          <a:spcPct val="0"/>
        </a:spcAft>
        <a:defRPr sz="2400" b="1">
          <a:solidFill>
            <a:srgbClr val="003366"/>
          </a:solidFill>
          <a:latin typeface="Arial" charset="0"/>
        </a:defRPr>
      </a:lvl6pPr>
      <a:lvl7pPr marL="914400" algn="l" rtl="0" fontAlgn="base">
        <a:spcBef>
          <a:spcPct val="0"/>
        </a:spcBef>
        <a:spcAft>
          <a:spcPct val="0"/>
        </a:spcAft>
        <a:defRPr sz="2400" b="1">
          <a:solidFill>
            <a:srgbClr val="003366"/>
          </a:solidFill>
          <a:latin typeface="Arial" charset="0"/>
        </a:defRPr>
      </a:lvl7pPr>
      <a:lvl8pPr marL="1371600" algn="l" rtl="0" fontAlgn="base">
        <a:spcBef>
          <a:spcPct val="0"/>
        </a:spcBef>
        <a:spcAft>
          <a:spcPct val="0"/>
        </a:spcAft>
        <a:defRPr sz="2400" b="1">
          <a:solidFill>
            <a:srgbClr val="003366"/>
          </a:solidFill>
          <a:latin typeface="Arial" charset="0"/>
        </a:defRPr>
      </a:lvl8pPr>
      <a:lvl9pPr marL="1828800" algn="l" rtl="0" fontAlgn="base">
        <a:spcBef>
          <a:spcPct val="0"/>
        </a:spcBef>
        <a:spcAft>
          <a:spcPct val="0"/>
        </a:spcAft>
        <a:defRPr sz="2400" b="1">
          <a:solidFill>
            <a:srgbClr val="003366"/>
          </a:solidFill>
          <a:latin typeface="Arial" charset="0"/>
        </a:defRPr>
      </a:lvl9pPr>
    </p:titleStyle>
    <p:body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2400" i="1">
          <a:solidFill>
            <a:srgbClr val="333333"/>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folHlink"/>
        </a:buClr>
        <a:buFont typeface="Wingdings" panose="05000000000000000000" pitchFamily="2" charset="2"/>
        <a:buChar char="§"/>
        <a:defRPr sz="2000">
          <a:solidFill>
            <a:schemeClr val="accent2"/>
          </a:solidFill>
          <a:latin typeface="+mn-lt"/>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a:solidFill>
            <a:srgbClr val="009900"/>
          </a:solidFill>
          <a:latin typeface="+mn-lt"/>
        </a:defRPr>
      </a:lvl3pPr>
      <a:lvl4pPr marL="1600200" indent="-228600" algn="l" rtl="0" eaLnBrk="0" fontAlgn="base" hangingPunct="0">
        <a:spcBef>
          <a:spcPct val="20000"/>
        </a:spcBef>
        <a:spcAft>
          <a:spcPct val="0"/>
        </a:spcAft>
        <a:buClr>
          <a:schemeClr val="folHlink"/>
        </a:buClr>
        <a:buFont typeface="Wingdings" panose="05000000000000000000" pitchFamily="2" charset="2"/>
        <a:buChar char="§"/>
        <a:defRPr sz="2000">
          <a:solidFill>
            <a:srgbClr val="333333"/>
          </a:solidFill>
          <a:latin typeface="+mn-lt"/>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rgbClr val="333333"/>
          </a:solidFill>
          <a:latin typeface="+mn-lt"/>
        </a:defRPr>
      </a:lvl5pPr>
      <a:lvl6pPr marL="2514600" indent="-228600" algn="l" rtl="0" fontAlgn="base">
        <a:spcBef>
          <a:spcPct val="20000"/>
        </a:spcBef>
        <a:spcAft>
          <a:spcPct val="0"/>
        </a:spcAft>
        <a:buClr>
          <a:schemeClr val="folHlink"/>
        </a:buClr>
        <a:buFont typeface="Wingdings" pitchFamily="2" charset="2"/>
        <a:buChar char="§"/>
        <a:defRPr sz="2000">
          <a:solidFill>
            <a:srgbClr val="333333"/>
          </a:solidFill>
          <a:latin typeface="+mn-lt"/>
        </a:defRPr>
      </a:lvl6pPr>
      <a:lvl7pPr marL="2971800" indent="-228600" algn="l" rtl="0" fontAlgn="base">
        <a:spcBef>
          <a:spcPct val="20000"/>
        </a:spcBef>
        <a:spcAft>
          <a:spcPct val="0"/>
        </a:spcAft>
        <a:buClr>
          <a:schemeClr val="folHlink"/>
        </a:buClr>
        <a:buFont typeface="Wingdings" pitchFamily="2" charset="2"/>
        <a:buChar char="§"/>
        <a:defRPr sz="2000">
          <a:solidFill>
            <a:srgbClr val="333333"/>
          </a:solidFill>
          <a:latin typeface="+mn-lt"/>
        </a:defRPr>
      </a:lvl7pPr>
      <a:lvl8pPr marL="3429000" indent="-228600" algn="l" rtl="0" fontAlgn="base">
        <a:spcBef>
          <a:spcPct val="20000"/>
        </a:spcBef>
        <a:spcAft>
          <a:spcPct val="0"/>
        </a:spcAft>
        <a:buClr>
          <a:schemeClr val="folHlink"/>
        </a:buClr>
        <a:buFont typeface="Wingdings" pitchFamily="2" charset="2"/>
        <a:buChar char="§"/>
        <a:defRPr sz="2000">
          <a:solidFill>
            <a:srgbClr val="333333"/>
          </a:solidFill>
          <a:latin typeface="+mn-lt"/>
        </a:defRPr>
      </a:lvl8pPr>
      <a:lvl9pPr marL="3886200" indent="-228600" algn="l" rtl="0" fontAlgn="base">
        <a:spcBef>
          <a:spcPct val="20000"/>
        </a:spcBef>
        <a:spcAft>
          <a:spcPct val="0"/>
        </a:spcAft>
        <a:buClr>
          <a:schemeClr val="folHlink"/>
        </a:buClr>
        <a:buFont typeface="Wingdings" pitchFamily="2" charset="2"/>
        <a:buChar char="§"/>
        <a:defRPr sz="2000">
          <a:solidFill>
            <a:srgbClr val="333333"/>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eric.dekemp@canada.ca" TargetMode="External"/><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jp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0.png"/><Relationship Id="rId10" Type="http://schemas.openxmlformats.org/officeDocument/2006/relationships/image" Target="../media/image33.jpeg"/><Relationship Id="rId4" Type="http://schemas.openxmlformats.org/officeDocument/2006/relationships/image" Target="../media/image5.jp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5.pn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7.pn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slideLayout" Target="../slideLayouts/slideLayout3.xml"/><Relationship Id="rId7" Type="http://schemas.openxmlformats.org/officeDocument/2006/relationships/image" Target="../media/image41.jpg"/><Relationship Id="rId12" Type="http://schemas.openxmlformats.org/officeDocument/2006/relationships/image" Target="../media/image46.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40.jpg"/><Relationship Id="rId11" Type="http://schemas.openxmlformats.org/officeDocument/2006/relationships/image" Target="../media/image45.jpg"/><Relationship Id="rId5" Type="http://schemas.openxmlformats.org/officeDocument/2006/relationships/image" Target="../media/image39.jpg"/><Relationship Id="rId10" Type="http://schemas.openxmlformats.org/officeDocument/2006/relationships/image" Target="../media/image44.jpg"/><Relationship Id="rId4" Type="http://schemas.openxmlformats.org/officeDocument/2006/relationships/image" Target="../media/image5.jpg"/><Relationship Id="rId9" Type="http://schemas.openxmlformats.org/officeDocument/2006/relationships/image" Target="../media/image43.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8.jpe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47.png"/><Relationship Id="rId5" Type="http://schemas.openxmlformats.org/officeDocument/2006/relationships/image" Target="../media/image5.jpg"/><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50.png"/><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51.png"/><Relationship Id="rId4" Type="http://schemas.openxmlformats.org/officeDocument/2006/relationships/image" Target="../media/image5.jpg"/></Relationships>
</file>

<file path=ppt/slides/_rels/slide19.xml.rels><?xml version="1.0" encoding="UTF-8" standalone="yes"?>
<Relationships xmlns="http://schemas.openxmlformats.org/package/2006/relationships"><Relationship Id="rId3" Type="http://schemas.openxmlformats.org/officeDocument/2006/relationships/hyperlink" Target="mailto:*eric.dekemp@canada.ca"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3" Type="http://schemas.openxmlformats.org/officeDocument/2006/relationships/hyperlink" Target="http://www.geosimulation.org/" TargetMode="External"/><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hyperlink" Target="http://www.nyu.edu/" TargetMode="External"/><Relationship Id="rId4" Type="http://schemas.openxmlformats.org/officeDocument/2006/relationships/hyperlink" Target="http://cusp.nyu.edu/"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eric.dekemp@canada.ca" TargetMode="External"/><Relationship Id="rId7"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slideLayout" Target="../slideLayouts/slideLayout3.xml"/><Relationship Id="rId7" Type="http://schemas.openxmlformats.org/officeDocument/2006/relationships/hyperlink" Target="http://ccl.northwestern.edu/netlogo/models/WaveMachine3D"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5.jpg"/><Relationship Id="rId10" Type="http://schemas.openxmlformats.org/officeDocument/2006/relationships/image" Target="../media/image21.jpg"/><Relationship Id="rId4" Type="http://schemas.openxmlformats.org/officeDocument/2006/relationships/notesSlide" Target="../notesSlides/notesSlide5.xml"/><Relationship Id="rId9" Type="http://schemas.openxmlformats.org/officeDocument/2006/relationships/image" Target="../media/image20.jp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B9DCB32-50AE-4297-A9F4-896F3C7B4AEE}"/>
              </a:ext>
            </a:extLst>
          </p:cNvPr>
          <p:cNvSpPr>
            <a:spLocks noGrp="1"/>
          </p:cNvSpPr>
          <p:nvPr>
            <p:ph type="ctrTitle" idx="4294967295"/>
          </p:nvPr>
        </p:nvSpPr>
        <p:spPr>
          <a:xfrm>
            <a:off x="2143857" y="1010652"/>
            <a:ext cx="7904285" cy="2596989"/>
          </a:xfrm>
          <a:effectLst>
            <a:outerShdw blurRad="50800" dist="38100" dir="2700000" algn="tl" rotWithShape="0">
              <a:prstClr val="black">
                <a:alpha val="40000"/>
              </a:prstClr>
            </a:outerShdw>
          </a:effectLst>
        </p:spPr>
        <p:txBody>
          <a:bodyPr>
            <a:normAutofit fontScale="90000"/>
          </a:bodyPr>
          <a:lstStyle/>
          <a:p>
            <a:br>
              <a:rPr lang="en-CA" sz="2800" b="1" dirty="0">
                <a:latin typeface="Arial" panose="020B0604020202020204" pitchFamily="34" charset="0"/>
                <a:cs typeface="Arial" panose="020B0604020202020204" pitchFamily="34" charset="0"/>
              </a:rPr>
            </a:br>
            <a:br>
              <a:rPr lang="en-CA" sz="2800" b="1" dirty="0">
                <a:latin typeface="Arial" panose="020B0604020202020204" pitchFamily="34" charset="0"/>
                <a:cs typeface="Arial" panose="020B0604020202020204" pitchFamily="34" charset="0"/>
              </a:rPr>
            </a:br>
            <a:r>
              <a:rPr lang="en-CA" sz="4400" dirty="0"/>
              <a:t>Spatial Agents for Geological Surface Modelling</a:t>
            </a:r>
            <a:br>
              <a:rPr lang="en-CA" sz="1600" b="1" dirty="0">
                <a:latin typeface="Arial" panose="020B0604020202020204" pitchFamily="34" charset="0"/>
                <a:cs typeface="Arial" panose="020B0604020202020204" pitchFamily="34" charset="0"/>
              </a:rPr>
            </a:br>
            <a:br>
              <a:rPr lang="en-CA" sz="2000" b="1" dirty="0">
                <a:latin typeface="Arial" panose="020B0604020202020204" pitchFamily="34" charset="0"/>
                <a:cs typeface="Arial" panose="020B0604020202020204" pitchFamily="34" charset="0"/>
              </a:rPr>
            </a:br>
            <a:endParaRPr lang="en-CA" sz="16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E5A3774-989D-4B85-8C26-ADAB3213D078}"/>
              </a:ext>
            </a:extLst>
          </p:cNvPr>
          <p:cNvSpPr/>
          <p:nvPr/>
        </p:nvSpPr>
        <p:spPr>
          <a:xfrm>
            <a:off x="10145817" y="6211669"/>
            <a:ext cx="1829860" cy="646331"/>
          </a:xfrm>
          <a:prstGeom prst="rect">
            <a:avLst/>
          </a:prstGeom>
        </p:spPr>
        <p:txBody>
          <a:bodyPr wrap="none">
            <a:spAutoFit/>
          </a:bodyPr>
          <a:lstStyle/>
          <a:p>
            <a:pPr algn="ctr"/>
            <a:r>
              <a:rPr lang="fr-CA" sz="1200" dirty="0">
                <a:latin typeface="+mj-lt"/>
              </a:rPr>
              <a:t> </a:t>
            </a:r>
          </a:p>
          <a:p>
            <a:pPr algn="ctr"/>
            <a:r>
              <a:rPr lang="fr-CA" sz="1200" u="sng" dirty="0">
                <a:solidFill>
                  <a:schemeClr val="tx1">
                    <a:lumMod val="50000"/>
                    <a:lumOff val="50000"/>
                  </a:schemeClr>
                </a:solidFill>
                <a:latin typeface="+mj-lt"/>
                <a:hlinkClick r:id="rId3">
                  <a:extLst>
                    <a:ext uri="{A12FA001-AC4F-418D-AE19-62706E023703}">
                      <ahyp:hlinkClr xmlns:ahyp="http://schemas.microsoft.com/office/drawing/2018/hyperlinkcolor" val="tx"/>
                    </a:ext>
                  </a:extLst>
                </a:hlinkClick>
              </a:rPr>
              <a:t>*eric.dekemp@canada.ca</a:t>
            </a:r>
            <a:r>
              <a:rPr lang="fr-CA" sz="1200" dirty="0">
                <a:solidFill>
                  <a:schemeClr val="tx1">
                    <a:lumMod val="50000"/>
                    <a:lumOff val="50000"/>
                  </a:schemeClr>
                </a:solidFill>
                <a:latin typeface="+mj-lt"/>
              </a:rPr>
              <a:t> </a:t>
            </a:r>
          </a:p>
          <a:p>
            <a:pPr algn="ctr"/>
            <a:endParaRPr lang="fr-CA" sz="1200" dirty="0">
              <a:latin typeface="+mj-lt"/>
            </a:endParaRPr>
          </a:p>
        </p:txBody>
      </p:sp>
      <p:pic>
        <p:nvPicPr>
          <p:cNvPr id="7" name="Picture 6" descr="A picture containing object, clock&#10;&#10;Description automatically generated">
            <a:extLst>
              <a:ext uri="{FF2B5EF4-FFF2-40B4-BE49-F238E27FC236}">
                <a16:creationId xmlns:a16="http://schemas.microsoft.com/office/drawing/2014/main" id="{BD58BFA7-ED73-452D-8E6D-0733E4C304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23" y="5900309"/>
            <a:ext cx="871333" cy="867184"/>
          </a:xfrm>
          <a:prstGeom prst="rect">
            <a:avLst/>
          </a:prstGeom>
        </p:spPr>
      </p:pic>
      <p:sp>
        <p:nvSpPr>
          <p:cNvPr id="8" name="TextBox 7">
            <a:extLst>
              <a:ext uri="{FF2B5EF4-FFF2-40B4-BE49-F238E27FC236}">
                <a16:creationId xmlns:a16="http://schemas.microsoft.com/office/drawing/2014/main" id="{ACDB77F4-A6D0-48E4-8F46-D92915517FF8}"/>
              </a:ext>
            </a:extLst>
          </p:cNvPr>
          <p:cNvSpPr txBox="1"/>
          <p:nvPr/>
        </p:nvSpPr>
        <p:spPr>
          <a:xfrm>
            <a:off x="1549026" y="5894103"/>
            <a:ext cx="2047355" cy="861774"/>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100" dirty="0"/>
              <a:t>20</a:t>
            </a:r>
            <a:r>
              <a:rPr lang="en-US" sz="1100" baseline="30000" dirty="0"/>
              <a:t>th</a:t>
            </a:r>
            <a:r>
              <a:rPr lang="en-US" sz="1100" dirty="0"/>
              <a:t> Annual Conference</a:t>
            </a:r>
          </a:p>
          <a:p>
            <a:r>
              <a:rPr lang="en-US" sz="2800" b="1" dirty="0">
                <a:solidFill>
                  <a:srgbClr val="4D8356"/>
                </a:solidFill>
              </a:rPr>
              <a:t>IAMG</a:t>
            </a:r>
            <a:r>
              <a:rPr lang="en-US" sz="2800" b="1" dirty="0">
                <a:solidFill>
                  <a:schemeClr val="accent6"/>
                </a:solidFill>
              </a:rPr>
              <a:t>2019</a:t>
            </a:r>
            <a:endParaRPr lang="en-US" sz="2000" b="1" dirty="0">
              <a:solidFill>
                <a:schemeClr val="accent6"/>
              </a:solidFill>
            </a:endParaRPr>
          </a:p>
          <a:p>
            <a:r>
              <a:rPr lang="en-US" sz="1100" dirty="0"/>
              <a:t>State College, Pennsylvania, USA</a:t>
            </a:r>
            <a:endParaRPr lang="en-CA" sz="1100" dirty="0"/>
          </a:p>
        </p:txBody>
      </p:sp>
      <p:sp>
        <p:nvSpPr>
          <p:cNvPr id="9" name="TextBox 8">
            <a:extLst>
              <a:ext uri="{FF2B5EF4-FFF2-40B4-BE49-F238E27FC236}">
                <a16:creationId xmlns:a16="http://schemas.microsoft.com/office/drawing/2014/main" id="{5FC6531E-CDCA-4E2A-851F-D1334534B4B7}"/>
              </a:ext>
            </a:extLst>
          </p:cNvPr>
          <p:cNvSpPr txBox="1"/>
          <p:nvPr/>
        </p:nvSpPr>
        <p:spPr>
          <a:xfrm>
            <a:off x="4182036" y="3231587"/>
            <a:ext cx="4144917" cy="338554"/>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600" dirty="0">
                <a:solidFill>
                  <a:srgbClr val="4D8356"/>
                </a:solidFill>
              </a:rPr>
              <a:t>Eric A. de Kemp* – Geological Survey of Canada</a:t>
            </a:r>
            <a:endParaRPr lang="en-CA" sz="1600" dirty="0">
              <a:solidFill>
                <a:srgbClr val="4D8356"/>
              </a:solidFill>
            </a:endParaRPr>
          </a:p>
        </p:txBody>
      </p:sp>
      <p:pic>
        <p:nvPicPr>
          <p:cNvPr id="14" name="Picture 13" descr="A close up of a device&#10;&#10;Description automatically generated">
            <a:extLst>
              <a:ext uri="{FF2B5EF4-FFF2-40B4-BE49-F238E27FC236}">
                <a16:creationId xmlns:a16="http://schemas.microsoft.com/office/drawing/2014/main" id="{3831433D-F751-4BF8-9DE6-D7F624ABD2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043" y="431101"/>
            <a:ext cx="1419225" cy="1533525"/>
          </a:xfrm>
          <a:prstGeom prst="rect">
            <a:avLst/>
          </a:prstGeom>
        </p:spPr>
      </p:pic>
      <p:pic>
        <p:nvPicPr>
          <p:cNvPr id="10" name="Picture 9" descr="A dirt road with trees on the side of a mountain&#10;&#10;Description automatically generated">
            <a:extLst>
              <a:ext uri="{FF2B5EF4-FFF2-40B4-BE49-F238E27FC236}">
                <a16:creationId xmlns:a16="http://schemas.microsoft.com/office/drawing/2014/main" id="{472EE17B-8253-4957-A069-F6FD8F9AC4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5844" y="4171018"/>
            <a:ext cx="1956783" cy="1467587"/>
          </a:xfrm>
          <a:prstGeom prst="rect">
            <a:avLst/>
          </a:prstGeom>
        </p:spPr>
      </p:pic>
      <p:pic>
        <p:nvPicPr>
          <p:cNvPr id="12" name="Picture 11" descr="A rocky mountain&#10;&#10;Description automatically generated">
            <a:extLst>
              <a:ext uri="{FF2B5EF4-FFF2-40B4-BE49-F238E27FC236}">
                <a16:creationId xmlns:a16="http://schemas.microsoft.com/office/drawing/2014/main" id="{2B92AFE9-590F-4840-B732-331245966F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26771" y="4063827"/>
            <a:ext cx="2099704" cy="1574778"/>
          </a:xfrm>
          <a:prstGeom prst="rect">
            <a:avLst/>
          </a:prstGeom>
        </p:spPr>
      </p:pic>
      <p:pic>
        <p:nvPicPr>
          <p:cNvPr id="15" name="Picture 14" descr="The side of a mountain&#10;&#10;Description automatically generated">
            <a:extLst>
              <a:ext uri="{FF2B5EF4-FFF2-40B4-BE49-F238E27FC236}">
                <a16:creationId xmlns:a16="http://schemas.microsoft.com/office/drawing/2014/main" id="{C43D82E0-CF51-4346-B9FA-886ED9E623F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70115" y="3863139"/>
            <a:ext cx="2367287" cy="1775466"/>
          </a:xfrm>
          <a:prstGeom prst="rect">
            <a:avLst/>
          </a:prstGeom>
        </p:spPr>
      </p:pic>
      <p:sp>
        <p:nvSpPr>
          <p:cNvPr id="6" name="TextBox 5">
            <a:extLst>
              <a:ext uri="{FF2B5EF4-FFF2-40B4-BE49-F238E27FC236}">
                <a16:creationId xmlns:a16="http://schemas.microsoft.com/office/drawing/2014/main" id="{6113538B-1A57-4629-A0C4-4AC26DE443EF}"/>
              </a:ext>
            </a:extLst>
          </p:cNvPr>
          <p:cNvSpPr txBox="1"/>
          <p:nvPr/>
        </p:nvSpPr>
        <p:spPr>
          <a:xfrm>
            <a:off x="8156265" y="5665441"/>
            <a:ext cx="1728358" cy="246221"/>
          </a:xfrm>
          <a:prstGeom prst="rect">
            <a:avLst/>
          </a:prstGeom>
          <a:noFill/>
        </p:spPr>
        <p:txBody>
          <a:bodyPr wrap="none" rtlCol="0">
            <a:spAutoFit/>
          </a:bodyPr>
          <a:lstStyle/>
          <a:p>
            <a:r>
              <a:rPr lang="en-US" sz="1000" dirty="0"/>
              <a:t>2003 </a:t>
            </a:r>
            <a:r>
              <a:rPr lang="en-US" sz="1000" dirty="0" err="1"/>
              <a:t>Ugab</a:t>
            </a:r>
            <a:r>
              <a:rPr lang="en-US" sz="1000" dirty="0"/>
              <a:t> Fold Belt, Namibia</a:t>
            </a:r>
            <a:endParaRPr lang="en-CA" sz="1000" dirty="0"/>
          </a:p>
        </p:txBody>
      </p:sp>
    </p:spTree>
    <p:extLst>
      <p:ext uri="{BB962C8B-B14F-4D97-AF65-F5344CB8AC3E}">
        <p14:creationId xmlns:p14="http://schemas.microsoft.com/office/powerpoint/2010/main" val="1969860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Picture 20" descr="A close up of a device&#10;&#10;Description automatically generated">
            <a:extLst>
              <a:ext uri="{FF2B5EF4-FFF2-40B4-BE49-F238E27FC236}">
                <a16:creationId xmlns:a16="http://schemas.microsoft.com/office/drawing/2014/main" id="{A04610F3-B766-4C01-9BA6-D404F770E4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3358" y="639760"/>
            <a:ext cx="3408697" cy="5113046"/>
          </a:xfrm>
          <a:prstGeom prst="rect">
            <a:avLst/>
          </a:prstGeom>
        </p:spPr>
      </p:pic>
      <p:pic>
        <p:nvPicPr>
          <p:cNvPr id="14" name="Picture 13" descr="A picture containing object, clock&#10;&#10;Description automatically generated">
            <a:extLst>
              <a:ext uri="{FF2B5EF4-FFF2-40B4-BE49-F238E27FC236}">
                <a16:creationId xmlns:a16="http://schemas.microsoft.com/office/drawing/2014/main" id="{90D23F87-D07B-4A10-947F-A0910C1DA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23" y="5900309"/>
            <a:ext cx="871333" cy="867184"/>
          </a:xfrm>
          <a:prstGeom prst="rect">
            <a:avLst/>
          </a:prstGeom>
        </p:spPr>
      </p:pic>
      <p:sp>
        <p:nvSpPr>
          <p:cNvPr id="15" name="TextBox 14">
            <a:extLst>
              <a:ext uri="{FF2B5EF4-FFF2-40B4-BE49-F238E27FC236}">
                <a16:creationId xmlns:a16="http://schemas.microsoft.com/office/drawing/2014/main" id="{218E2466-B0B0-40AE-91D9-D1574FFC5851}"/>
              </a:ext>
            </a:extLst>
          </p:cNvPr>
          <p:cNvSpPr txBox="1"/>
          <p:nvPr/>
        </p:nvSpPr>
        <p:spPr>
          <a:xfrm>
            <a:off x="1549026" y="5894103"/>
            <a:ext cx="2047355" cy="861774"/>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100" dirty="0"/>
              <a:t>20</a:t>
            </a:r>
            <a:r>
              <a:rPr lang="en-US" sz="1100" baseline="30000" dirty="0"/>
              <a:t>th</a:t>
            </a:r>
            <a:r>
              <a:rPr lang="en-US" sz="1100" dirty="0"/>
              <a:t> Annual Conference</a:t>
            </a:r>
          </a:p>
          <a:p>
            <a:r>
              <a:rPr lang="en-US" sz="2800" b="1" dirty="0">
                <a:solidFill>
                  <a:srgbClr val="4D8356"/>
                </a:solidFill>
              </a:rPr>
              <a:t>IAMG</a:t>
            </a:r>
            <a:r>
              <a:rPr lang="en-US" sz="2800" b="1" dirty="0">
                <a:solidFill>
                  <a:schemeClr val="accent6"/>
                </a:solidFill>
              </a:rPr>
              <a:t>2019</a:t>
            </a:r>
            <a:endParaRPr lang="en-US" sz="2000" b="1" dirty="0">
              <a:solidFill>
                <a:schemeClr val="accent6"/>
              </a:solidFill>
            </a:endParaRPr>
          </a:p>
          <a:p>
            <a:r>
              <a:rPr lang="en-US" sz="1100" dirty="0"/>
              <a:t>State College, Pennsylvania, USA</a:t>
            </a:r>
            <a:endParaRPr lang="en-CA" sz="1100" dirty="0"/>
          </a:p>
        </p:txBody>
      </p:sp>
      <p:sp>
        <p:nvSpPr>
          <p:cNvPr id="6" name="Title 1">
            <a:extLst>
              <a:ext uri="{FF2B5EF4-FFF2-40B4-BE49-F238E27FC236}">
                <a16:creationId xmlns:a16="http://schemas.microsoft.com/office/drawing/2014/main" id="{8913E8DB-D00C-455C-8AEB-1D3AA365DE92}"/>
              </a:ext>
            </a:extLst>
          </p:cNvPr>
          <p:cNvSpPr txBox="1">
            <a:spLocks/>
          </p:cNvSpPr>
          <p:nvPr/>
        </p:nvSpPr>
        <p:spPr bwMode="auto">
          <a:xfrm>
            <a:off x="233982" y="206168"/>
            <a:ext cx="6248080" cy="867184"/>
          </a:xfrm>
          <a:prstGeom prst="rect">
            <a:avLst/>
          </a:prstGeom>
          <a:noFill/>
          <a:effectLst>
            <a:outerShdw blurRad="50800" dist="76200" dir="2700000" algn="tl" rotWithShape="0">
              <a:schemeClr val="bg1">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algn="ctr" defTabSz="609585" rtl="0" eaLnBrk="1" latinLnBrk="0" hangingPunct="1">
              <a:spcBef>
                <a:spcPct val="0"/>
              </a:spcBef>
              <a:buNone/>
              <a:defRPr sz="5333" b="1" kern="1200">
                <a:solidFill>
                  <a:schemeClr val="accent1">
                    <a:lumMod val="50000"/>
                  </a:schemeClr>
                </a:solidFill>
                <a:latin typeface="Arial"/>
                <a:ea typeface="+mj-ea"/>
                <a:cs typeface="Arial"/>
              </a:defRPr>
            </a:lvl1pPr>
          </a:lstStyle>
          <a:p>
            <a:r>
              <a:rPr lang="en-CA" altLang="en-US" sz="3600" dirty="0">
                <a:solidFill>
                  <a:srgbClr val="4D8356"/>
                </a:solidFill>
                <a:effectLst>
                  <a:outerShdw blurRad="50800" dist="38100" dir="2700000" algn="tl" rotWithShape="0">
                    <a:schemeClr val="tx1">
                      <a:lumMod val="65000"/>
                      <a:lumOff val="35000"/>
                    </a:schemeClr>
                  </a:outerShdw>
                </a:effectLst>
              </a:rPr>
              <a:t>Structural Agents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73D7EC-DB4A-4B79-B7BB-B3BB2D381768}"/>
                  </a:ext>
                </a:extLst>
              </p:cNvPr>
              <p:cNvSpPr txBox="1"/>
              <p:nvPr/>
            </p:nvSpPr>
            <p:spPr>
              <a:xfrm>
                <a:off x="463716" y="3742707"/>
                <a:ext cx="4694326" cy="832023"/>
              </a:xfrm>
              <a:prstGeom prst="rect">
                <a:avLst/>
              </a:prstGeom>
              <a:noFill/>
            </p:spPr>
            <p:txBody>
              <a:bodyPr wrap="square" lIns="0" tIns="0" rIns="0" bIns="0" rtlCol="0">
                <a:spAutoFit/>
              </a:bodyPr>
              <a:lstStyle/>
              <a:p>
                <a:r>
                  <a:rPr lang="en-US" b="0" dirty="0"/>
                  <a:t>(</a:t>
                </a:r>
                <a14:m>
                  <m:oMath xmlns:m="http://schemas.openxmlformats.org/officeDocument/2006/math">
                    <m:r>
                      <a:rPr lang="en-US" b="0" i="1" smtClean="0">
                        <a:latin typeface="Cambria Math" panose="02040503050406030204" pitchFamily="18" charset="0"/>
                      </a:rPr>
                      <m:t>𝐼𝐷𝑊</m:t>
                    </m:r>
                    <m:r>
                      <a:rPr lang="en-US" b="0" i="1" smtClean="0">
                        <a:latin typeface="Cambria Math" panose="02040503050406030204" pitchFamily="18" charset="0"/>
                      </a:rPr>
                      <m:t> −</m:t>
                    </m:r>
                    <m:r>
                      <a:rPr lang="en-US" b="0" i="1" smtClean="0">
                        <a:latin typeface="Cambria Math" panose="02040503050406030204" pitchFamily="18" charset="0"/>
                      </a:rPr>
                      <m:t>𝑆𝐿𝐸𝑅𝑃</m:t>
                    </m:r>
                    <m:r>
                      <a:rPr lang="en-US" b="0" i="1" smtClean="0">
                        <a:latin typeface="Cambria Math" panose="02040503050406030204" pitchFamily="18" charset="0"/>
                      </a:rPr>
                      <m:t>) </m:t>
                    </m:r>
                  </m:oMath>
                </a14:m>
                <a:endParaRPr lang="en-US" b="0" i="1" dirty="0">
                  <a:latin typeface="Cambria Math" panose="02040503050406030204" pitchFamily="18" charset="0"/>
                </a:endParaRPr>
              </a:p>
              <a:p>
                <a:endParaRPr lang="en-US" b="0"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𝐺</m:t>
                    </m:r>
                    <m:d>
                      <m:dPr>
                        <m:ctrlPr>
                          <a:rPr lang="pt-BR" i="1" smtClean="0">
                            <a:latin typeface="Cambria Math" panose="02040503050406030204" pitchFamily="18" charset="0"/>
                          </a:rPr>
                        </m:ctrlPr>
                      </m:dPr>
                      <m:e>
                        <m:r>
                          <a:rPr lang="pt-BR" i="1" smtClean="0">
                            <a:latin typeface="Cambria Math" panose="02040503050406030204" pitchFamily="18" charset="0"/>
                          </a:rPr>
                          <m:t>𝑥</m:t>
                        </m:r>
                      </m:e>
                    </m:d>
                    <m:r>
                      <a:rPr lang="pt-BR" i="1" smtClean="0">
                        <a:latin typeface="Cambria Math" panose="02040503050406030204" pitchFamily="18" charset="0"/>
                      </a:rPr>
                      <m:t>=</m:t>
                    </m:r>
                    <m:nary>
                      <m:naryPr>
                        <m:chr m:val="∑"/>
                        <m:ctrlPr>
                          <a:rPr lang="pt-BR"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d>
                          <m:dPr>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𝑄</m:t>
                                </m:r>
                              </m:e>
                              <m:sub>
                                <m:r>
                                  <a:rPr lang="en-US" i="1">
                                    <a:latin typeface="Cambria Math" panose="02040503050406030204" pitchFamily="18" charset="0"/>
                                  </a:rPr>
                                  <m:t>𝑖</m:t>
                                </m:r>
                              </m:sub>
                            </m:sSub>
                          </m:e>
                        </m:d>
                      </m:e>
                    </m:nary>
                  </m:oMath>
                </a14:m>
                <a:endParaRPr lang="en-CA" dirty="0"/>
              </a:p>
            </p:txBody>
          </p:sp>
        </mc:Choice>
        <mc:Fallback xmlns="">
          <p:sp>
            <p:nvSpPr>
              <p:cNvPr id="4" name="TextBox 3">
                <a:extLst>
                  <a:ext uri="{FF2B5EF4-FFF2-40B4-BE49-F238E27FC236}">
                    <a16:creationId xmlns:a16="http://schemas.microsoft.com/office/drawing/2014/main" id="{1673D7EC-DB4A-4B79-B7BB-B3BB2D381768}"/>
                  </a:ext>
                </a:extLst>
              </p:cNvPr>
              <p:cNvSpPr txBox="1">
                <a:spLocks noRot="1" noChangeAspect="1" noMove="1" noResize="1" noEditPoints="1" noAdjustHandles="1" noChangeArrowheads="1" noChangeShapeType="1" noTextEdit="1"/>
              </p:cNvSpPr>
              <p:nvPr/>
            </p:nvSpPr>
            <p:spPr>
              <a:xfrm>
                <a:off x="463716" y="3742707"/>
                <a:ext cx="4694326" cy="832023"/>
              </a:xfrm>
              <a:prstGeom prst="rect">
                <a:avLst/>
              </a:prstGeom>
              <a:blipFill>
                <a:blip r:embed="rId5"/>
                <a:stretch>
                  <a:fillRect l="-2987" t="-9559" b="-875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D6B78B-1375-4381-A399-E3FDDDFB88B0}"/>
                  </a:ext>
                </a:extLst>
              </p:cNvPr>
              <p:cNvSpPr txBox="1"/>
              <p:nvPr/>
            </p:nvSpPr>
            <p:spPr>
              <a:xfrm>
                <a:off x="0" y="4395596"/>
                <a:ext cx="2454902" cy="5981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en-US" sz="1200" i="1">
                              <a:latin typeface="Cambria Math" panose="02040503050406030204" pitchFamily="18" charset="0"/>
                            </a:rPr>
                            <m:t>𝑊</m:t>
                          </m:r>
                        </m:e>
                        <m:sub>
                          <m:r>
                            <a:rPr lang="en-US" sz="1200" i="1">
                              <a:latin typeface="Cambria Math" panose="02040503050406030204" pitchFamily="18" charset="0"/>
                            </a:rPr>
                            <m:t>𝑖</m:t>
                          </m:r>
                        </m:sub>
                      </m:sSub>
                      <m:r>
                        <a:rPr lang="pt-BR" sz="1200" i="1" smtClean="0">
                          <a:latin typeface="Cambria Math" panose="02040503050406030204" pitchFamily="18" charset="0"/>
                        </a:rPr>
                        <m:t>=</m:t>
                      </m:r>
                      <m:r>
                        <a:rPr lang="en-US" sz="1200" b="0" i="1" smtClean="0">
                          <a:latin typeface="Cambria Math" panose="02040503050406030204" pitchFamily="18" charset="0"/>
                        </a:rPr>
                        <m:t>  </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sSup>
                            <m:sSupPr>
                              <m:ctrlPr>
                                <a:rPr lang="en-US" sz="1200" i="1" smtClean="0">
                                  <a:latin typeface="Cambria Math" panose="02040503050406030204" pitchFamily="18" charset="0"/>
                                </a:rPr>
                              </m:ctrlPr>
                            </m:sSupPr>
                            <m:e>
                              <m:sSub>
                                <m:sSubPr>
                                  <m:ctrlPr>
                                    <a:rPr lang="pt-BR" sz="1200" i="1">
                                      <a:latin typeface="Cambria Math" panose="02040503050406030204" pitchFamily="18" charset="0"/>
                                    </a:rPr>
                                  </m:ctrlPr>
                                </m:sSubPr>
                                <m:e>
                                  <m:r>
                                    <a:rPr lang="en-US" sz="1200" i="1">
                                      <a:latin typeface="Cambria Math" panose="02040503050406030204" pitchFamily="18" charset="0"/>
                                    </a:rPr>
                                    <m:t>𝐷</m:t>
                                  </m:r>
                                </m:e>
                                <m:sub>
                                  <m:r>
                                    <a:rPr lang="en-US" sz="1200" i="1">
                                      <a:latin typeface="Cambria Math" panose="02040503050406030204" pitchFamily="18" charset="0"/>
                                    </a:rPr>
                                    <m:t>𝑖</m:t>
                                  </m:r>
                                </m:sub>
                              </m:sSub>
                            </m:e>
                            <m:sup>
                              <m:r>
                                <a:rPr lang="en-US" sz="1200" b="0" i="1" smtClean="0">
                                  <a:latin typeface="Cambria Math" panose="02040503050406030204" pitchFamily="18" charset="0"/>
                                </a:rPr>
                                <m:t>𝑝</m:t>
                              </m:r>
                            </m:sup>
                          </m:sSup>
                          <m:nary>
                            <m:naryPr>
                              <m:chr m:val="∑"/>
                              <m:limLoc m:val="subSup"/>
                              <m:ctrlPr>
                                <a:rPr lang="pt-BR" sz="1200" i="1">
                                  <a:latin typeface="Cambria Math" panose="02040503050406030204" pitchFamily="18" charset="0"/>
                                </a:rPr>
                              </m:ctrlPr>
                            </m:naryPr>
                            <m:sub>
                              <m:r>
                                <m:rPr>
                                  <m:brk m:alnAt="25"/>
                                </m:rPr>
                                <a:rPr lang="en-US" sz="1200" i="1">
                                  <a:latin typeface="Cambria Math" panose="02040503050406030204" pitchFamily="18" charset="0"/>
                                </a:rPr>
                                <m:t>𝑗</m:t>
                              </m:r>
                              <m:r>
                                <a:rPr lang="en-US" sz="1200" i="1">
                                  <a:latin typeface="Cambria Math" panose="02040503050406030204" pitchFamily="18" charset="0"/>
                                </a:rPr>
                                <m:t>=1</m:t>
                              </m:r>
                            </m:sub>
                            <m:sup>
                              <m:r>
                                <a:rPr lang="en-US" sz="1200" i="1">
                                  <a:latin typeface="Cambria Math" panose="02040503050406030204" pitchFamily="18" charset="0"/>
                                </a:rPr>
                                <m:t>𝑛</m:t>
                              </m:r>
                            </m:sup>
                            <m:e>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sSubSup>
                                    <m:sSubSupPr>
                                      <m:ctrlPr>
                                        <a:rPr lang="en-US" sz="1200" i="1">
                                          <a:latin typeface="Cambria Math" panose="02040503050406030204" pitchFamily="18" charset="0"/>
                                        </a:rPr>
                                      </m:ctrlPr>
                                    </m:sSubSupPr>
                                    <m:e>
                                      <m:r>
                                        <a:rPr lang="en-US" sz="1200" i="1">
                                          <a:latin typeface="Cambria Math" panose="02040503050406030204" pitchFamily="18" charset="0"/>
                                        </a:rPr>
                                        <m:t>𝐷</m:t>
                                      </m:r>
                                    </m:e>
                                    <m:sub>
                                      <m:r>
                                        <a:rPr lang="en-US" sz="1200" i="1">
                                          <a:latin typeface="Cambria Math" panose="02040503050406030204" pitchFamily="18" charset="0"/>
                                        </a:rPr>
                                        <m:t>𝑗</m:t>
                                      </m:r>
                                    </m:sub>
                                    <m:sup>
                                      <m:r>
                                        <a:rPr lang="en-US" sz="1200" b="0" i="1" smtClean="0">
                                          <a:latin typeface="Cambria Math" panose="02040503050406030204" pitchFamily="18" charset="0"/>
                                        </a:rPr>
                                        <m:t>𝑝</m:t>
                                      </m:r>
                                    </m:sup>
                                  </m:sSubSup>
                                </m:den>
                              </m:f>
                              <m:r>
                                <a:rPr lang="en-US" sz="1200" i="1">
                                  <a:latin typeface="Cambria Math" panose="02040503050406030204" pitchFamily="18" charset="0"/>
                                </a:rPr>
                                <m:t>)</m:t>
                              </m:r>
                            </m:e>
                          </m:nary>
                        </m:den>
                      </m:f>
                    </m:oMath>
                  </m:oMathPara>
                </a14:m>
                <a:endParaRPr lang="en-CA" sz="1100"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A8D6B78B-1375-4381-A399-E3FDDDFB88B0}"/>
                  </a:ext>
                </a:extLst>
              </p:cNvPr>
              <p:cNvSpPr txBox="1">
                <a:spLocks noRot="1" noChangeAspect="1" noMove="1" noResize="1" noEditPoints="1" noAdjustHandles="1" noChangeArrowheads="1" noChangeShapeType="1" noTextEdit="1"/>
              </p:cNvSpPr>
              <p:nvPr/>
            </p:nvSpPr>
            <p:spPr>
              <a:xfrm>
                <a:off x="0" y="4395596"/>
                <a:ext cx="2454902" cy="598177"/>
              </a:xfrm>
              <a:prstGeom prst="rect">
                <a:avLst/>
              </a:prstGeom>
              <a:blipFill>
                <a:blip r:embed="rId6"/>
                <a:stretch>
                  <a:fillRect t="-7143" b="-58163"/>
                </a:stretch>
              </a:blipFill>
            </p:spPr>
            <p:txBody>
              <a:bodyPr/>
              <a:lstStyle/>
              <a:p>
                <a:r>
                  <a:rPr lang="en-CA">
                    <a:noFill/>
                  </a:rPr>
                  <a:t> </a:t>
                </a:r>
              </a:p>
            </p:txBody>
          </p:sp>
        </mc:Fallback>
      </mc:AlternateContent>
      <p:sp>
        <p:nvSpPr>
          <p:cNvPr id="8" name="Rectangle 7">
            <a:extLst>
              <a:ext uri="{FF2B5EF4-FFF2-40B4-BE49-F238E27FC236}">
                <a16:creationId xmlns:a16="http://schemas.microsoft.com/office/drawing/2014/main" id="{13480902-BFE0-4454-9EFD-0DC89F7D1ED8}"/>
              </a:ext>
            </a:extLst>
          </p:cNvPr>
          <p:cNvSpPr/>
          <p:nvPr/>
        </p:nvSpPr>
        <p:spPr>
          <a:xfrm>
            <a:off x="7885542" y="808161"/>
            <a:ext cx="4001352" cy="3508653"/>
          </a:xfrm>
          <a:prstGeom prst="rect">
            <a:avLst/>
          </a:prstGeom>
        </p:spPr>
        <p:txBody>
          <a:bodyPr wrap="none">
            <a:spAutoFit/>
          </a:bodyPr>
          <a:lstStyle/>
          <a:p>
            <a:r>
              <a:rPr lang="en-US" b="1" dirty="0"/>
              <a:t>Spin(A V P)  -&gt;   S      Rotated orientation</a:t>
            </a:r>
            <a:endParaRPr lang="en-US" sz="1200" b="1" dirty="0"/>
          </a:p>
          <a:p>
            <a:endParaRPr lang="en-US" sz="1200" dirty="0"/>
          </a:p>
          <a:p>
            <a:r>
              <a:rPr lang="en-US" sz="1200" dirty="0">
                <a:latin typeface="+mj-lt"/>
              </a:rPr>
              <a:t>A = spherical angle of rotation (not Euler angles!).</a:t>
            </a:r>
          </a:p>
          <a:p>
            <a:r>
              <a:rPr lang="en-US" sz="1200" b="0" dirty="0">
                <a:latin typeface="+mj-lt"/>
              </a:rPr>
              <a:t>V = Unit vector 3D axis of rotation (</a:t>
            </a:r>
            <a:r>
              <a:rPr lang="en-US" sz="1200" dirty="0" err="1"/>
              <a:t>Vx</a:t>
            </a:r>
            <a:r>
              <a:rPr lang="en-US" sz="1200" dirty="0"/>
              <a:t>, </a:t>
            </a:r>
            <a:r>
              <a:rPr lang="en-US" sz="1200" dirty="0" err="1"/>
              <a:t>Vy</a:t>
            </a:r>
            <a:r>
              <a:rPr lang="en-US" sz="1200" dirty="0"/>
              <a:t>, </a:t>
            </a:r>
            <a:r>
              <a:rPr lang="en-US" sz="1200" dirty="0" err="1"/>
              <a:t>Vz</a:t>
            </a:r>
            <a:r>
              <a:rPr lang="en-US" sz="1200" dirty="0"/>
              <a:t>,</a:t>
            </a:r>
            <a:r>
              <a:rPr lang="en-US" sz="1200" b="0" dirty="0">
                <a:latin typeface="+mj-lt"/>
              </a:rPr>
              <a:t>)</a:t>
            </a:r>
          </a:p>
          <a:p>
            <a:r>
              <a:rPr lang="en-US" sz="1200" dirty="0">
                <a:latin typeface="+mj-lt"/>
              </a:rPr>
              <a:t>P = Normal unit vector (</a:t>
            </a:r>
            <a:r>
              <a:rPr lang="en-US" sz="1200" dirty="0" err="1">
                <a:latin typeface="+mj-lt"/>
              </a:rPr>
              <a:t>n</a:t>
            </a:r>
            <a:r>
              <a:rPr lang="en-US" sz="1200" baseline="-25000" dirty="0" err="1">
                <a:latin typeface="+mj-lt"/>
              </a:rPr>
              <a:t>x</a:t>
            </a:r>
            <a:r>
              <a:rPr lang="en-US" sz="1200" dirty="0">
                <a:latin typeface="+mj-lt"/>
              </a:rPr>
              <a:t>, </a:t>
            </a:r>
            <a:r>
              <a:rPr lang="en-US" sz="1200" dirty="0" err="1">
                <a:latin typeface="+mj-lt"/>
              </a:rPr>
              <a:t>n</a:t>
            </a:r>
            <a:r>
              <a:rPr lang="en-US" sz="1200" baseline="-25000" dirty="0" err="1">
                <a:latin typeface="+mj-lt"/>
              </a:rPr>
              <a:t>y</a:t>
            </a:r>
            <a:r>
              <a:rPr lang="en-US" sz="1200" dirty="0">
                <a:latin typeface="+mj-lt"/>
              </a:rPr>
              <a:t>, </a:t>
            </a:r>
            <a:r>
              <a:rPr lang="en-US" sz="1200" dirty="0" err="1">
                <a:latin typeface="+mj-lt"/>
              </a:rPr>
              <a:t>n</a:t>
            </a:r>
            <a:r>
              <a:rPr lang="en-US" sz="1200" baseline="-25000" dirty="0" err="1">
                <a:latin typeface="+mj-lt"/>
              </a:rPr>
              <a:t>z</a:t>
            </a:r>
            <a:r>
              <a:rPr lang="en-US" sz="1200" dirty="0">
                <a:latin typeface="+mj-lt"/>
              </a:rPr>
              <a:t>)     </a:t>
            </a:r>
            <a:r>
              <a:rPr lang="en-US" sz="1200" dirty="0" err="1">
                <a:latin typeface="+mj-lt"/>
              </a:rPr>
              <a:t>ie</a:t>
            </a:r>
            <a:r>
              <a:rPr lang="en-US" sz="1200" dirty="0">
                <a:latin typeface="+mj-lt"/>
              </a:rPr>
              <a:t>. Poles to beds.</a:t>
            </a:r>
            <a:endParaRPr lang="en-US" sz="1200" b="0" dirty="0">
              <a:latin typeface="+mj-lt"/>
            </a:endParaRPr>
          </a:p>
          <a:p>
            <a:endParaRPr lang="en-US" sz="1200" dirty="0">
              <a:latin typeface="+mj-lt"/>
            </a:endParaRPr>
          </a:p>
          <a:p>
            <a:r>
              <a:rPr lang="en-US" sz="1200" dirty="0">
                <a:latin typeface="+mj-lt"/>
              </a:rPr>
              <a:t>Q = (s, V)  scalar , vector</a:t>
            </a:r>
            <a:endParaRPr lang="en-US" sz="1200" b="0" dirty="0">
              <a:latin typeface="+mj-lt"/>
            </a:endParaRPr>
          </a:p>
          <a:p>
            <a:endParaRPr lang="en-US" sz="1200" b="0" dirty="0">
              <a:latin typeface="+mj-lt"/>
            </a:endParaRPr>
          </a:p>
          <a:p>
            <a:r>
              <a:rPr lang="en-US" sz="1200" dirty="0">
                <a:latin typeface="+mj-lt"/>
              </a:rPr>
              <a:t>Q = (</a:t>
            </a:r>
            <a:r>
              <a:rPr lang="en-US" sz="1200" dirty="0" err="1">
                <a:latin typeface="+mj-lt"/>
              </a:rPr>
              <a:t>qw</a:t>
            </a:r>
            <a:r>
              <a:rPr lang="en-US" sz="1200" dirty="0">
                <a:latin typeface="+mj-lt"/>
              </a:rPr>
              <a:t>, </a:t>
            </a:r>
            <a:r>
              <a:rPr lang="en-US" sz="1200" dirty="0" err="1">
                <a:latin typeface="+mj-lt"/>
              </a:rPr>
              <a:t>qx</a:t>
            </a:r>
            <a:r>
              <a:rPr lang="en-US" sz="1200" dirty="0">
                <a:latin typeface="+mj-lt"/>
              </a:rPr>
              <a:t>, </a:t>
            </a:r>
            <a:r>
              <a:rPr lang="en-US" sz="1200" dirty="0" err="1">
                <a:latin typeface="+mj-lt"/>
              </a:rPr>
              <a:t>qy</a:t>
            </a:r>
            <a:r>
              <a:rPr lang="en-US" sz="1200" dirty="0">
                <a:latin typeface="+mj-lt"/>
              </a:rPr>
              <a:t>, </a:t>
            </a:r>
            <a:r>
              <a:rPr lang="en-US" sz="1200" dirty="0" err="1">
                <a:latin typeface="+mj-lt"/>
              </a:rPr>
              <a:t>qz</a:t>
            </a:r>
            <a:r>
              <a:rPr lang="en-US" sz="1200" dirty="0">
                <a:latin typeface="+mj-lt"/>
              </a:rPr>
              <a:t>) </a:t>
            </a:r>
          </a:p>
          <a:p>
            <a:endParaRPr lang="en-US" sz="1200" b="0" dirty="0">
              <a:latin typeface="+mj-lt"/>
            </a:endParaRPr>
          </a:p>
          <a:p>
            <a:r>
              <a:rPr lang="en-US" sz="1200" dirty="0">
                <a:latin typeface="+mj-lt"/>
              </a:rPr>
              <a:t>qx  =  ( sin ( A / 2 )  * </a:t>
            </a:r>
            <a:r>
              <a:rPr lang="en-US" sz="1200" dirty="0" err="1"/>
              <a:t>Vx</a:t>
            </a:r>
            <a:endParaRPr lang="en-US" sz="1200" dirty="0">
              <a:latin typeface="+mj-lt"/>
            </a:endParaRPr>
          </a:p>
          <a:p>
            <a:r>
              <a:rPr lang="en-US" sz="1200" dirty="0" err="1">
                <a:latin typeface="+mj-lt"/>
              </a:rPr>
              <a:t>qy</a:t>
            </a:r>
            <a:r>
              <a:rPr lang="en-US" sz="1200" dirty="0">
                <a:latin typeface="+mj-lt"/>
              </a:rPr>
              <a:t>  =  ( sin ( A / 2 ) *  </a:t>
            </a:r>
            <a:r>
              <a:rPr lang="en-US" sz="1200" dirty="0" err="1"/>
              <a:t>Vy</a:t>
            </a:r>
            <a:endParaRPr lang="en-US" sz="1200" dirty="0">
              <a:latin typeface="+mj-lt"/>
            </a:endParaRPr>
          </a:p>
          <a:p>
            <a:r>
              <a:rPr lang="en-US" sz="1200" dirty="0" err="1">
                <a:latin typeface="+mj-lt"/>
              </a:rPr>
              <a:t>qz</a:t>
            </a:r>
            <a:r>
              <a:rPr lang="en-US" sz="1200" dirty="0">
                <a:latin typeface="+mj-lt"/>
              </a:rPr>
              <a:t>  =  ( sin ( A / 2 ) *  </a:t>
            </a:r>
            <a:r>
              <a:rPr lang="en-US" sz="1200" dirty="0" err="1"/>
              <a:t>Vz</a:t>
            </a:r>
            <a:endParaRPr lang="en-US" sz="1200" dirty="0">
              <a:latin typeface="+mj-lt"/>
            </a:endParaRPr>
          </a:p>
          <a:p>
            <a:r>
              <a:rPr lang="en-US" sz="1200" dirty="0" err="1">
                <a:latin typeface="+mj-lt"/>
              </a:rPr>
              <a:t>qw</a:t>
            </a:r>
            <a:r>
              <a:rPr lang="en-US" sz="1200" dirty="0">
                <a:latin typeface="+mj-lt"/>
              </a:rPr>
              <a:t> =  ( cos ( A / 2) )</a:t>
            </a:r>
          </a:p>
          <a:p>
            <a:endParaRPr lang="en-US" sz="1200" b="0" dirty="0">
              <a:latin typeface="+mj-lt"/>
            </a:endParaRPr>
          </a:p>
          <a:p>
            <a:endParaRPr lang="en-US" sz="1200" b="0" dirty="0">
              <a:latin typeface="+mj-lt"/>
            </a:endParaRPr>
          </a:p>
          <a:p>
            <a:r>
              <a:rPr lang="en-US" sz="1200" dirty="0">
                <a:latin typeface="+mj-lt"/>
              </a:rPr>
              <a:t>		</a:t>
            </a:r>
            <a:endParaRPr lang="en-CA" sz="1200" dirty="0">
              <a:latin typeface="+mj-lt"/>
            </a:endParaRPr>
          </a:p>
          <a:p>
            <a:endParaRPr lang="en-CA" sz="1200" dirty="0">
              <a:latin typeface="+mj-lt"/>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77C609E-C090-4D8A-A60E-2432EBD463FF}"/>
                  </a:ext>
                </a:extLst>
              </p:cNvPr>
              <p:cNvSpPr/>
              <p:nvPr/>
            </p:nvSpPr>
            <p:spPr>
              <a:xfrm>
                <a:off x="6561374" y="3797364"/>
                <a:ext cx="6096000" cy="2791085"/>
              </a:xfrm>
              <a:prstGeom prst="rect">
                <a:avLst/>
              </a:prstGeom>
            </p:spPr>
            <p:txBody>
              <a:bodyPr>
                <a:spAutoFit/>
              </a:bodyPr>
              <a:lstStyle/>
              <a:p>
                <a:r>
                  <a:rPr lang="en-US" sz="1200" dirty="0">
                    <a:latin typeface="Calibri" panose="020F0502020204030204" pitchFamily="34" charset="0"/>
                    <a:cs typeface="Calibri" panose="020F0502020204030204" pitchFamily="34" charset="0"/>
                  </a:rPr>
                  <a:t>		q2w = 1 – qx</a:t>
                </a:r>
                <a:r>
                  <a:rPr lang="en-US" sz="1200" baseline="30000" dirty="0">
                    <a:latin typeface="Calibri" panose="020F0502020204030204" pitchFamily="34" charset="0"/>
                    <a:cs typeface="Calibri" panose="020F0502020204030204" pitchFamily="34" charset="0"/>
                  </a:rPr>
                  <a:t>2</a:t>
                </a:r>
                <a:r>
                  <a:rPr lang="en-US" sz="1200" dirty="0">
                    <a:latin typeface="Calibri" panose="020F0502020204030204" pitchFamily="34" charset="0"/>
                    <a:cs typeface="Calibri" panose="020F0502020204030204" pitchFamily="34" charset="0"/>
                  </a:rPr>
                  <a:t> – qy</a:t>
                </a:r>
                <a:r>
                  <a:rPr lang="en-US" sz="1200" baseline="30000" dirty="0">
                    <a:latin typeface="Calibri" panose="020F0502020204030204" pitchFamily="34" charset="0"/>
                    <a:cs typeface="Calibri" panose="020F0502020204030204" pitchFamily="34" charset="0"/>
                  </a:rPr>
                  <a:t>2</a:t>
                </a:r>
                <a:r>
                  <a:rPr lang="en-US" sz="1200" dirty="0">
                    <a:latin typeface="Calibri" panose="020F0502020204030204" pitchFamily="34" charset="0"/>
                    <a:cs typeface="Calibri" panose="020F0502020204030204" pitchFamily="34" charset="0"/>
                  </a:rPr>
                  <a:t> – qz</a:t>
                </a:r>
                <a:r>
                  <a:rPr lang="en-US" sz="1200" baseline="30000" dirty="0">
                    <a:latin typeface="Calibri" panose="020F0502020204030204" pitchFamily="34" charset="0"/>
                    <a:cs typeface="Calibri" panose="020F0502020204030204" pitchFamily="34" charset="0"/>
                  </a:rPr>
                  <a:t>2</a:t>
                </a:r>
                <a:r>
                  <a:rPr lang="en-US" sz="1200" dirty="0">
                    <a:latin typeface="Calibri" panose="020F0502020204030204" pitchFamily="34" charset="0"/>
                    <a:cs typeface="Calibri" panose="020F0502020204030204" pitchFamily="34" charset="0"/>
                  </a:rPr>
                  <a:t> </a:t>
                </a:r>
              </a:p>
              <a:p>
                <a:r>
                  <a:rPr lang="en-US" sz="1200" dirty="0">
                    <a:latin typeface="Calibri" panose="020F0502020204030204" pitchFamily="34" charset="0"/>
                    <a:cs typeface="Calibri" panose="020F0502020204030204" pitchFamily="34" charset="0"/>
                  </a:rPr>
                  <a:t>		q2x = qx</a:t>
                </a:r>
                <a:r>
                  <a:rPr lang="en-US" sz="1200" baseline="30000" dirty="0">
                    <a:latin typeface="Calibri" panose="020F0502020204030204" pitchFamily="34" charset="0"/>
                    <a:cs typeface="Calibri" panose="020F0502020204030204" pitchFamily="34" charset="0"/>
                  </a:rPr>
                  <a:t>2</a:t>
                </a:r>
              </a:p>
              <a:p>
                <a:r>
                  <a:rPr lang="en-US" sz="1200" dirty="0">
                    <a:latin typeface="Calibri" panose="020F0502020204030204" pitchFamily="34" charset="0"/>
                    <a:cs typeface="Calibri" panose="020F0502020204030204" pitchFamily="34" charset="0"/>
                  </a:rPr>
                  <a:t>		q2y = qy</a:t>
                </a:r>
                <a:r>
                  <a:rPr lang="en-US" sz="1200" baseline="30000" dirty="0">
                    <a:latin typeface="Calibri" panose="020F0502020204030204" pitchFamily="34" charset="0"/>
                    <a:cs typeface="Calibri" panose="020F0502020204030204" pitchFamily="34" charset="0"/>
                  </a:rPr>
                  <a:t>2</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		q2z= qz</a:t>
                </a:r>
                <a:r>
                  <a:rPr lang="en-US" sz="1200" baseline="30000" dirty="0">
                    <a:latin typeface="Calibri" panose="020F0502020204030204" pitchFamily="34" charset="0"/>
                    <a:cs typeface="Calibri" panose="020F0502020204030204" pitchFamily="34" charset="0"/>
                  </a:rPr>
                  <a:t>2</a:t>
                </a:r>
                <a:endParaRPr lang="en-US" sz="1200" dirty="0">
                  <a:latin typeface="Calibri" panose="020F0502020204030204" pitchFamily="34" charset="0"/>
                  <a:cs typeface="Calibri" panose="020F0502020204030204" pitchFamily="34" charset="0"/>
                </a:endParaRPr>
              </a:p>
              <a:p>
                <a:endParaRPr lang="en-US" sz="1200" dirty="0"/>
              </a:p>
              <a:p>
                <a:r>
                  <a:rPr lang="en-US" sz="1200" dirty="0"/>
                  <a:t>		</a:t>
                </a:r>
                <a:r>
                  <a:rPr lang="en-US" sz="2000" b="1" dirty="0">
                    <a:cs typeface="Arial" panose="020B0604020202020204" pitchFamily="34" charset="0"/>
                  </a:rPr>
                  <a:t>Rotation Matrix</a:t>
                </a:r>
              </a:p>
              <a:p>
                <a:endParaRPr lang="en-US" sz="1200" dirty="0"/>
              </a:p>
              <a:p>
                <a:r>
                  <a:rPr lang="en-US" sz="2000" b="1" dirty="0"/>
                  <a:t>R</a:t>
                </a:r>
                <a:r>
                  <a:rPr lang="en-US" sz="1200" dirty="0"/>
                  <a:t> =</a:t>
                </a:r>
                <a14:m>
                  <m:oMath xmlns:m="http://schemas.openxmlformats.org/officeDocument/2006/math">
                    <m:r>
                      <a:rPr lang="en-US" sz="1200">
                        <a:latin typeface="Cambria Math" panose="02040503050406030204" pitchFamily="18" charset="0"/>
                      </a:rPr>
                      <m:t> </m:t>
                    </m:r>
                    <m:m>
                      <m:mPr>
                        <m:mcs>
                          <m:mc>
                            <m:mcPr>
                              <m:count m:val="3"/>
                              <m:mcJc m:val="center"/>
                            </m:mcPr>
                          </m:mc>
                        </m:mcs>
                        <m:ctrlPr>
                          <a:rPr lang="en-US" sz="1200" i="1">
                            <a:latin typeface="Cambria Math" panose="02040503050406030204" pitchFamily="18" charset="0"/>
                          </a:rPr>
                        </m:ctrlPr>
                      </m:mPr>
                      <m:mr>
                        <m:e>
                          <m:r>
                            <m:rPr>
                              <m:nor/>
                            </m:rPr>
                            <a:rPr lang="en-CA" sz="1200" dirty="0"/>
                            <m:t>q</m:t>
                          </m:r>
                          <m:r>
                            <m:rPr>
                              <m:nor/>
                            </m:rPr>
                            <a:rPr lang="en-CA" sz="1200" dirty="0"/>
                            <m:t>2</m:t>
                          </m:r>
                          <m:r>
                            <m:rPr>
                              <m:nor/>
                            </m:rPr>
                            <a:rPr lang="en-CA" sz="1200" dirty="0"/>
                            <m:t>w</m:t>
                          </m:r>
                          <m:r>
                            <m:rPr>
                              <m:nor/>
                            </m:rPr>
                            <a:rPr lang="en-CA" sz="1200" dirty="0"/>
                            <m:t>+</m:t>
                          </m:r>
                          <m:r>
                            <m:rPr>
                              <m:nor/>
                            </m:rPr>
                            <a:rPr lang="en-CA" sz="1200" dirty="0"/>
                            <m:t>q</m:t>
                          </m:r>
                          <m:r>
                            <m:rPr>
                              <m:nor/>
                            </m:rPr>
                            <a:rPr lang="en-CA" sz="1200" dirty="0"/>
                            <m:t>2</m:t>
                          </m:r>
                          <m:r>
                            <m:rPr>
                              <m:nor/>
                            </m:rPr>
                            <a:rPr lang="en-CA" sz="1200" dirty="0"/>
                            <m:t>x</m:t>
                          </m:r>
                          <m:r>
                            <m:rPr>
                              <m:nor/>
                            </m:rPr>
                            <a:rPr lang="en-CA" sz="1200" dirty="0"/>
                            <m:t>−</m:t>
                          </m:r>
                          <m:r>
                            <m:rPr>
                              <m:nor/>
                            </m:rPr>
                            <a:rPr lang="en-CA" sz="1200" dirty="0"/>
                            <m:t>q</m:t>
                          </m:r>
                          <m:r>
                            <m:rPr>
                              <m:nor/>
                            </m:rPr>
                            <a:rPr lang="en-CA" sz="1200" dirty="0"/>
                            <m:t>2</m:t>
                          </m:r>
                          <m:r>
                            <m:rPr>
                              <m:nor/>
                            </m:rPr>
                            <a:rPr lang="en-CA" sz="1200" dirty="0"/>
                            <m:t>y</m:t>
                          </m:r>
                          <m:r>
                            <m:rPr>
                              <m:nor/>
                            </m:rPr>
                            <a:rPr lang="en-CA" sz="1200" dirty="0"/>
                            <m:t>−</m:t>
                          </m:r>
                          <m:r>
                            <m:rPr>
                              <m:nor/>
                            </m:rPr>
                            <a:rPr lang="en-CA" sz="1200" dirty="0"/>
                            <m:t>q</m:t>
                          </m:r>
                          <m:r>
                            <m:rPr>
                              <m:nor/>
                            </m:rPr>
                            <a:rPr lang="en-CA" sz="1200" dirty="0"/>
                            <m:t>2</m:t>
                          </m:r>
                          <m:r>
                            <m:rPr>
                              <m:nor/>
                            </m:rPr>
                            <a:rPr lang="en-CA" sz="1200" dirty="0"/>
                            <m:t>z</m:t>
                          </m:r>
                        </m:e>
                        <m:e>
                          <m:r>
                            <m:rPr>
                              <m:nor/>
                            </m:rPr>
                            <a:rPr lang="en-CA" sz="1200" dirty="0"/>
                            <m:t>2</m:t>
                          </m:r>
                          <m:r>
                            <m:rPr>
                              <m:nor/>
                            </m:rPr>
                            <a:rPr lang="en-CA" sz="1200" dirty="0"/>
                            <m:t>qxqy</m:t>
                          </m:r>
                          <m:r>
                            <m:rPr>
                              <m:nor/>
                            </m:rPr>
                            <a:rPr lang="en-CA" sz="1200" dirty="0"/>
                            <m:t>−2</m:t>
                          </m:r>
                          <m:r>
                            <m:rPr>
                              <m:nor/>
                            </m:rPr>
                            <a:rPr lang="en-CA" sz="1200" dirty="0"/>
                            <m:t>qzqw</m:t>
                          </m:r>
                        </m:e>
                        <m:e>
                          <m:r>
                            <m:rPr>
                              <m:nor/>
                            </m:rPr>
                            <a:rPr lang="en-CA" sz="1200" dirty="0"/>
                            <m:t>2</m:t>
                          </m:r>
                          <m:r>
                            <m:rPr>
                              <m:nor/>
                            </m:rPr>
                            <a:rPr lang="en-CA" sz="1200" dirty="0"/>
                            <m:t>qzqx</m:t>
                          </m:r>
                          <m:r>
                            <m:rPr>
                              <m:nor/>
                            </m:rPr>
                            <a:rPr lang="en-CA" sz="1200" dirty="0"/>
                            <m:t>+2</m:t>
                          </m:r>
                          <m:r>
                            <m:rPr>
                              <m:nor/>
                            </m:rPr>
                            <a:rPr lang="en-CA" sz="1200" dirty="0"/>
                            <m:t>qyqw</m:t>
                          </m:r>
                        </m:e>
                      </m:mr>
                      <m:mr>
                        <m:e>
                          <m:r>
                            <m:rPr>
                              <m:nor/>
                            </m:rPr>
                            <a:rPr lang="en-CA" sz="1200" dirty="0"/>
                            <m:t>2</m:t>
                          </m:r>
                          <m:r>
                            <m:rPr>
                              <m:nor/>
                            </m:rPr>
                            <a:rPr lang="en-CA" sz="1200" dirty="0"/>
                            <m:t>qxqy</m:t>
                          </m:r>
                          <m:r>
                            <m:rPr>
                              <m:nor/>
                            </m:rPr>
                            <a:rPr lang="en-CA" sz="1200" dirty="0"/>
                            <m:t>+2</m:t>
                          </m:r>
                          <m:r>
                            <m:rPr>
                              <m:nor/>
                            </m:rPr>
                            <a:rPr lang="en-CA" sz="1200" dirty="0"/>
                            <m:t>qzqw</m:t>
                          </m:r>
                        </m:e>
                        <m:e>
                          <m:r>
                            <m:rPr>
                              <m:nor/>
                            </m:rPr>
                            <a:rPr lang="en-CA" sz="1200" dirty="0"/>
                            <m:t>q</m:t>
                          </m:r>
                          <m:r>
                            <m:rPr>
                              <m:nor/>
                            </m:rPr>
                            <a:rPr lang="en-CA" sz="1200" dirty="0"/>
                            <m:t>2</m:t>
                          </m:r>
                          <m:r>
                            <m:rPr>
                              <m:nor/>
                            </m:rPr>
                            <a:rPr lang="en-CA" sz="1200" dirty="0"/>
                            <m:t>wq</m:t>
                          </m:r>
                          <m:r>
                            <m:rPr>
                              <m:nor/>
                            </m:rPr>
                            <a:rPr lang="en-CA" sz="1200" dirty="0"/>
                            <m:t>2</m:t>
                          </m:r>
                          <m:r>
                            <m:rPr>
                              <m:nor/>
                            </m:rPr>
                            <a:rPr lang="en-CA" sz="1200" dirty="0"/>
                            <m:t>x</m:t>
                          </m:r>
                          <m:r>
                            <m:rPr>
                              <m:nor/>
                            </m:rPr>
                            <a:rPr lang="en-CA" sz="1200" dirty="0"/>
                            <m:t>+</m:t>
                          </m:r>
                          <m:r>
                            <m:rPr>
                              <m:nor/>
                            </m:rPr>
                            <a:rPr lang="en-CA" sz="1200" dirty="0"/>
                            <m:t>q</m:t>
                          </m:r>
                          <m:r>
                            <m:rPr>
                              <m:nor/>
                            </m:rPr>
                            <a:rPr lang="en-CA" sz="1200" dirty="0"/>
                            <m:t>2</m:t>
                          </m:r>
                          <m:r>
                            <m:rPr>
                              <m:nor/>
                            </m:rPr>
                            <a:rPr lang="en-CA" sz="1200" dirty="0"/>
                            <m:t>y</m:t>
                          </m:r>
                          <m:r>
                            <m:rPr>
                              <m:nor/>
                            </m:rPr>
                            <a:rPr lang="en-CA" sz="1200" dirty="0"/>
                            <m:t>−</m:t>
                          </m:r>
                          <m:r>
                            <m:rPr>
                              <m:nor/>
                            </m:rPr>
                            <a:rPr lang="en-CA" sz="1200" dirty="0"/>
                            <m:t>q</m:t>
                          </m:r>
                          <m:r>
                            <m:rPr>
                              <m:nor/>
                            </m:rPr>
                            <a:rPr lang="en-CA" sz="1200" dirty="0"/>
                            <m:t>2</m:t>
                          </m:r>
                          <m:r>
                            <m:rPr>
                              <m:nor/>
                            </m:rPr>
                            <a:rPr lang="en-CA" sz="1200" dirty="0"/>
                            <m:t>z</m:t>
                          </m:r>
                        </m:e>
                        <m:e>
                          <m:r>
                            <m:rPr>
                              <m:nor/>
                            </m:rPr>
                            <a:rPr lang="en-CA" sz="1200" dirty="0"/>
                            <m:t>2</m:t>
                          </m:r>
                          <m:r>
                            <m:rPr>
                              <m:nor/>
                            </m:rPr>
                            <a:rPr lang="en-CA" sz="1200" dirty="0"/>
                            <m:t>qyqz</m:t>
                          </m:r>
                          <m:r>
                            <m:rPr>
                              <m:nor/>
                            </m:rPr>
                            <a:rPr lang="en-CA" sz="1200" dirty="0"/>
                            <m:t>−2</m:t>
                          </m:r>
                          <m:r>
                            <m:rPr>
                              <m:nor/>
                            </m:rPr>
                            <a:rPr lang="en-CA" sz="1200" dirty="0"/>
                            <m:t>qwqx</m:t>
                          </m:r>
                        </m:e>
                      </m:mr>
                      <m:mr>
                        <m:e>
                          <m:r>
                            <m:rPr>
                              <m:nor/>
                            </m:rPr>
                            <a:rPr lang="en-CA" sz="1200" dirty="0"/>
                            <m:t>2</m:t>
                          </m:r>
                          <m:r>
                            <m:rPr>
                              <m:nor/>
                            </m:rPr>
                            <a:rPr lang="en-CA" sz="1200" dirty="0"/>
                            <m:t>qzqx</m:t>
                          </m:r>
                          <m:r>
                            <m:rPr>
                              <m:nor/>
                            </m:rPr>
                            <a:rPr lang="en-CA" sz="1200" dirty="0"/>
                            <m:t>−2</m:t>
                          </m:r>
                          <m:r>
                            <m:rPr>
                              <m:nor/>
                            </m:rPr>
                            <a:rPr lang="en-CA" sz="1200" dirty="0"/>
                            <m:t>qyqw</m:t>
                          </m:r>
                        </m:e>
                        <m:e>
                          <m:r>
                            <m:rPr>
                              <m:nor/>
                            </m:rPr>
                            <a:rPr lang="en-CA" sz="1200" dirty="0"/>
                            <m:t>2</m:t>
                          </m:r>
                          <m:r>
                            <m:rPr>
                              <m:nor/>
                            </m:rPr>
                            <a:rPr lang="en-CA" sz="1200" dirty="0"/>
                            <m:t>qyqz</m:t>
                          </m:r>
                          <m:r>
                            <m:rPr>
                              <m:nor/>
                            </m:rPr>
                            <a:rPr lang="en-CA" sz="1200" dirty="0"/>
                            <m:t>+2</m:t>
                          </m:r>
                          <m:r>
                            <m:rPr>
                              <m:nor/>
                            </m:rPr>
                            <a:rPr lang="en-CA" sz="1200" dirty="0"/>
                            <m:t>qwqx</m:t>
                          </m:r>
                        </m:e>
                        <m:e>
                          <m:r>
                            <m:rPr>
                              <m:nor/>
                            </m:rPr>
                            <a:rPr lang="en-CA" sz="1200" dirty="0"/>
                            <m:t>q</m:t>
                          </m:r>
                          <m:r>
                            <m:rPr>
                              <m:nor/>
                            </m:rPr>
                            <a:rPr lang="en-CA" sz="1200" dirty="0"/>
                            <m:t>2</m:t>
                          </m:r>
                          <m:r>
                            <m:rPr>
                              <m:nor/>
                            </m:rPr>
                            <a:rPr lang="en-CA" sz="1200" dirty="0"/>
                            <m:t>wq</m:t>
                          </m:r>
                          <m:r>
                            <m:rPr>
                              <m:nor/>
                            </m:rPr>
                            <a:rPr lang="en-CA" sz="1200" dirty="0"/>
                            <m:t>2</m:t>
                          </m:r>
                          <m:r>
                            <m:rPr>
                              <m:nor/>
                            </m:rPr>
                            <a:rPr lang="en-CA" sz="1200" dirty="0"/>
                            <m:t>x</m:t>
                          </m:r>
                          <m:r>
                            <m:rPr>
                              <m:nor/>
                            </m:rPr>
                            <a:rPr lang="en-CA" sz="1200" dirty="0"/>
                            <m:t>−</m:t>
                          </m:r>
                          <m:r>
                            <m:rPr>
                              <m:nor/>
                            </m:rPr>
                            <a:rPr lang="en-CA" sz="1200" dirty="0"/>
                            <m:t>q</m:t>
                          </m:r>
                          <m:r>
                            <m:rPr>
                              <m:nor/>
                            </m:rPr>
                            <a:rPr lang="en-CA" sz="1200" dirty="0"/>
                            <m:t>2</m:t>
                          </m:r>
                          <m:r>
                            <m:rPr>
                              <m:nor/>
                            </m:rPr>
                            <a:rPr lang="en-CA" sz="1200" dirty="0"/>
                            <m:t>y</m:t>
                          </m:r>
                          <m:r>
                            <m:rPr>
                              <m:nor/>
                            </m:rPr>
                            <a:rPr lang="en-CA" sz="1200" dirty="0"/>
                            <m:t>+</m:t>
                          </m:r>
                          <m:r>
                            <m:rPr>
                              <m:nor/>
                            </m:rPr>
                            <a:rPr lang="en-CA" sz="1200" dirty="0"/>
                            <m:t>q</m:t>
                          </m:r>
                          <m:r>
                            <m:rPr>
                              <m:nor/>
                            </m:rPr>
                            <a:rPr lang="en-CA" sz="1200" dirty="0"/>
                            <m:t>2</m:t>
                          </m:r>
                          <m:r>
                            <m:rPr>
                              <m:nor/>
                            </m:rPr>
                            <a:rPr lang="en-CA" sz="1200" dirty="0"/>
                            <m:t>z</m:t>
                          </m:r>
                        </m:e>
                      </m:mr>
                    </m:m>
                  </m:oMath>
                </a14:m>
                <a:endParaRPr lang="en-CA" sz="1200" dirty="0"/>
              </a:p>
              <a:p>
                <a:endParaRPr lang="en-CA" sz="1200" dirty="0"/>
              </a:p>
              <a:p>
                <a:r>
                  <a:rPr lang="en-CA" sz="1200" dirty="0"/>
                  <a:t>                                           </a:t>
                </a:r>
                <a:r>
                  <a:rPr lang="en-CA" sz="2000" b="1" dirty="0"/>
                  <a:t>R</a:t>
                </a:r>
                <a:r>
                  <a:rPr lang="en-CA" sz="1200" dirty="0"/>
                  <a:t> =  </a:t>
                </a:r>
                <a14:m>
                  <m:oMath xmlns:m="http://schemas.openxmlformats.org/officeDocument/2006/math">
                    <m:m>
                      <m:mPr>
                        <m:mcs>
                          <m:mc>
                            <m:mcPr>
                              <m:count m:val="3"/>
                              <m:mcJc m:val="center"/>
                            </m:mcPr>
                          </m:mc>
                        </m:mcs>
                        <m:ctrlPr>
                          <a:rPr lang="en-CA" sz="1200" i="1">
                            <a:latin typeface="Cambria Math" panose="02040503050406030204" pitchFamily="18" charset="0"/>
                          </a:rPr>
                        </m:ctrlPr>
                      </m:mPr>
                      <m:mr>
                        <m:e>
                          <m:sSub>
                            <m:sSubPr>
                              <m:ctrlPr>
                                <a:rPr lang="en-CA" sz="1200" i="1">
                                  <a:latin typeface="Cambria Math" panose="02040503050406030204" pitchFamily="18" charset="0"/>
                                </a:rPr>
                              </m:ctrlPr>
                            </m:sSubPr>
                            <m:e>
                              <m:r>
                                <m:rPr>
                                  <m:nor/>
                                </m:rPr>
                                <a:rPr lang="en-US" sz="1200" dirty="0"/>
                                <m:t>R</m:t>
                              </m:r>
                            </m:e>
                            <m:sub>
                              <m:r>
                                <m:rPr>
                                  <m:nor/>
                                </m:rPr>
                                <a:rPr lang="en-CA" sz="1200" dirty="0"/>
                                <m:t>xx</m:t>
                              </m:r>
                            </m:sub>
                          </m:sSub>
                        </m:e>
                        <m:e>
                          <m:sSub>
                            <m:sSubPr>
                              <m:ctrlPr>
                                <a:rPr lang="en-CA" sz="1200" i="1">
                                  <a:latin typeface="Cambria Math" panose="02040503050406030204" pitchFamily="18" charset="0"/>
                                </a:rPr>
                              </m:ctrlPr>
                            </m:sSubPr>
                            <m:e>
                              <m:r>
                                <m:rPr>
                                  <m:nor/>
                                </m:rPr>
                                <a:rPr lang="en-US" sz="1200" dirty="0"/>
                                <m:t>R</m:t>
                              </m:r>
                            </m:e>
                            <m:sub>
                              <m:r>
                                <m:rPr>
                                  <m:nor/>
                                </m:rPr>
                                <a:rPr lang="en-CA" sz="1200" dirty="0"/>
                                <m:t>x</m:t>
                              </m:r>
                              <m:r>
                                <m:rPr>
                                  <m:nor/>
                                </m:rPr>
                                <a:rPr lang="en-US" sz="1200" dirty="0"/>
                                <m:t>y</m:t>
                              </m:r>
                            </m:sub>
                          </m:sSub>
                        </m:e>
                        <m:e>
                          <m:sSub>
                            <m:sSubPr>
                              <m:ctrlPr>
                                <a:rPr lang="en-CA" sz="1200" i="1">
                                  <a:latin typeface="Cambria Math" panose="02040503050406030204" pitchFamily="18" charset="0"/>
                                </a:rPr>
                              </m:ctrlPr>
                            </m:sSubPr>
                            <m:e>
                              <m:r>
                                <m:rPr>
                                  <m:nor/>
                                </m:rPr>
                                <a:rPr lang="en-US" sz="1200" dirty="0"/>
                                <m:t>R</m:t>
                              </m:r>
                            </m:e>
                            <m:sub>
                              <m:r>
                                <m:rPr>
                                  <m:nor/>
                                </m:rPr>
                                <a:rPr lang="en-CA" sz="1200" dirty="0"/>
                                <m:t>x</m:t>
                              </m:r>
                              <m:r>
                                <m:rPr>
                                  <m:nor/>
                                </m:rPr>
                                <a:rPr lang="en-US" sz="1200" dirty="0"/>
                                <m:t>z</m:t>
                              </m:r>
                            </m:sub>
                          </m:sSub>
                        </m:e>
                      </m:mr>
                      <m:mr>
                        <m:e>
                          <m:sSub>
                            <m:sSubPr>
                              <m:ctrlPr>
                                <a:rPr lang="en-CA" sz="1200" i="1">
                                  <a:latin typeface="Cambria Math" panose="02040503050406030204" pitchFamily="18" charset="0"/>
                                </a:rPr>
                              </m:ctrlPr>
                            </m:sSubPr>
                            <m:e>
                              <m:r>
                                <m:rPr>
                                  <m:nor/>
                                </m:rPr>
                                <a:rPr lang="en-US" sz="1200" dirty="0"/>
                                <m:t>R</m:t>
                              </m:r>
                            </m:e>
                            <m:sub>
                              <m:r>
                                <m:rPr>
                                  <m:nor/>
                                </m:rPr>
                                <a:rPr lang="en-US" sz="1200" dirty="0"/>
                                <m:t>y</m:t>
                              </m:r>
                              <m:r>
                                <m:rPr>
                                  <m:nor/>
                                </m:rPr>
                                <a:rPr lang="en-CA" sz="1200" dirty="0"/>
                                <m:t>x</m:t>
                              </m:r>
                            </m:sub>
                          </m:sSub>
                        </m:e>
                        <m:e>
                          <m:sSub>
                            <m:sSubPr>
                              <m:ctrlPr>
                                <a:rPr lang="en-CA" sz="1200" i="1">
                                  <a:latin typeface="Cambria Math" panose="02040503050406030204" pitchFamily="18" charset="0"/>
                                </a:rPr>
                              </m:ctrlPr>
                            </m:sSubPr>
                            <m:e>
                              <m:r>
                                <m:rPr>
                                  <m:nor/>
                                </m:rPr>
                                <a:rPr lang="en-US" sz="1200" dirty="0"/>
                                <m:t>R</m:t>
                              </m:r>
                            </m:e>
                            <m:sub>
                              <m:r>
                                <m:rPr>
                                  <m:nor/>
                                </m:rPr>
                                <a:rPr lang="en-US" sz="1200" dirty="0"/>
                                <m:t>yy</m:t>
                              </m:r>
                            </m:sub>
                          </m:sSub>
                        </m:e>
                        <m:e>
                          <m:sSub>
                            <m:sSubPr>
                              <m:ctrlPr>
                                <a:rPr lang="en-CA" sz="1200" i="1">
                                  <a:latin typeface="Cambria Math" panose="02040503050406030204" pitchFamily="18" charset="0"/>
                                </a:rPr>
                              </m:ctrlPr>
                            </m:sSubPr>
                            <m:e>
                              <m:r>
                                <m:rPr>
                                  <m:nor/>
                                </m:rPr>
                                <a:rPr lang="en-US" sz="1200" dirty="0"/>
                                <m:t>R</m:t>
                              </m:r>
                            </m:e>
                            <m:sub>
                              <m:r>
                                <m:rPr>
                                  <m:nor/>
                                </m:rPr>
                                <a:rPr lang="en-US" sz="1200" dirty="0"/>
                                <m:t>yz</m:t>
                              </m:r>
                            </m:sub>
                          </m:sSub>
                        </m:e>
                      </m:mr>
                      <m:mr>
                        <m:e>
                          <m:sSub>
                            <m:sSubPr>
                              <m:ctrlPr>
                                <a:rPr lang="en-CA" sz="1200" i="1">
                                  <a:latin typeface="Cambria Math" panose="02040503050406030204" pitchFamily="18" charset="0"/>
                                </a:rPr>
                              </m:ctrlPr>
                            </m:sSubPr>
                            <m:e>
                              <m:r>
                                <m:rPr>
                                  <m:nor/>
                                </m:rPr>
                                <a:rPr lang="en-US" sz="1200" dirty="0"/>
                                <m:t>R</m:t>
                              </m:r>
                            </m:e>
                            <m:sub>
                              <m:r>
                                <m:rPr>
                                  <m:nor/>
                                </m:rPr>
                                <a:rPr lang="en-US" sz="1200" dirty="0"/>
                                <m:t>z</m:t>
                              </m:r>
                              <m:r>
                                <m:rPr>
                                  <m:nor/>
                                </m:rPr>
                                <a:rPr lang="en-CA" sz="1200" dirty="0"/>
                                <m:t>x</m:t>
                              </m:r>
                            </m:sub>
                          </m:sSub>
                        </m:e>
                        <m:e>
                          <m:sSub>
                            <m:sSubPr>
                              <m:ctrlPr>
                                <a:rPr lang="en-CA" sz="1200" i="1">
                                  <a:latin typeface="Cambria Math" panose="02040503050406030204" pitchFamily="18" charset="0"/>
                                </a:rPr>
                              </m:ctrlPr>
                            </m:sSubPr>
                            <m:e>
                              <m:r>
                                <m:rPr>
                                  <m:nor/>
                                </m:rPr>
                                <a:rPr lang="en-US" sz="1200" dirty="0"/>
                                <m:t>R</m:t>
                              </m:r>
                            </m:e>
                            <m:sub>
                              <m:r>
                                <m:rPr>
                                  <m:nor/>
                                </m:rPr>
                                <a:rPr lang="en-US" sz="1200" dirty="0"/>
                                <m:t>zy</m:t>
                              </m:r>
                            </m:sub>
                          </m:sSub>
                        </m:e>
                        <m:e>
                          <m:sSub>
                            <m:sSubPr>
                              <m:ctrlPr>
                                <a:rPr lang="en-CA" sz="1200" i="1">
                                  <a:latin typeface="Cambria Math" panose="02040503050406030204" pitchFamily="18" charset="0"/>
                                </a:rPr>
                              </m:ctrlPr>
                            </m:sSubPr>
                            <m:e>
                              <m:r>
                                <m:rPr>
                                  <m:nor/>
                                </m:rPr>
                                <a:rPr lang="en-US" sz="1200" dirty="0"/>
                                <m:t>R</m:t>
                              </m:r>
                            </m:e>
                            <m:sub>
                              <m:r>
                                <m:rPr>
                                  <m:nor/>
                                </m:rPr>
                                <a:rPr lang="en-US" sz="1200" dirty="0"/>
                                <m:t>zz</m:t>
                              </m:r>
                            </m:sub>
                          </m:sSub>
                        </m:e>
                      </m:mr>
                    </m:m>
                  </m:oMath>
                </a14:m>
                <a:endParaRPr lang="en-CA" sz="1200" dirty="0"/>
              </a:p>
            </p:txBody>
          </p:sp>
        </mc:Choice>
        <mc:Fallback xmlns="">
          <p:sp>
            <p:nvSpPr>
              <p:cNvPr id="10" name="Rectangle 9">
                <a:extLst>
                  <a:ext uri="{FF2B5EF4-FFF2-40B4-BE49-F238E27FC236}">
                    <a16:creationId xmlns:a16="http://schemas.microsoft.com/office/drawing/2014/main" id="{E77C609E-C090-4D8A-A60E-2432EBD463FF}"/>
                  </a:ext>
                </a:extLst>
              </p:cNvPr>
              <p:cNvSpPr>
                <a:spLocks noRot="1" noChangeAspect="1" noMove="1" noResize="1" noEditPoints="1" noAdjustHandles="1" noChangeArrowheads="1" noChangeShapeType="1" noTextEdit="1"/>
              </p:cNvSpPr>
              <p:nvPr/>
            </p:nvSpPr>
            <p:spPr>
              <a:xfrm>
                <a:off x="6561374" y="3797364"/>
                <a:ext cx="6096000" cy="2791085"/>
              </a:xfrm>
              <a:prstGeom prst="rect">
                <a:avLst/>
              </a:prstGeom>
              <a:blipFill>
                <a:blip r:embed="rId7"/>
                <a:stretch>
                  <a:fillRect l="-1000" t="-21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73291FC-068C-4F01-8BE3-F26FD8BA485C}"/>
                  </a:ext>
                </a:extLst>
              </p:cNvPr>
              <p:cNvSpPr txBox="1"/>
              <p:nvPr/>
            </p:nvSpPr>
            <p:spPr>
              <a:xfrm>
                <a:off x="384552" y="4908427"/>
                <a:ext cx="4694326" cy="553998"/>
              </a:xfrm>
              <a:prstGeom prst="rect">
                <a:avLst/>
              </a:prstGeom>
              <a:noFill/>
            </p:spPr>
            <p:txBody>
              <a:bodyPr wrap="square" lIns="0" tIns="0" rIns="0" bIns="0" rtlCol="0">
                <a:spAutoFit/>
              </a:bodyPr>
              <a:lstStyle/>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𝑆𝐿𝐸𝑅𝑃</m:t>
                      </m:r>
                      <m:d>
                        <m:dPr>
                          <m:ctrlPr>
                            <a:rPr lang="pt-BR" i="1" smtClean="0">
                              <a:latin typeface="Cambria Math" panose="02040503050406030204" pitchFamily="18" charset="0"/>
                            </a:rPr>
                          </m:ctrlPr>
                        </m:dPr>
                        <m:e>
                          <m:r>
                            <a:rPr lang="pt-BR" i="1" smtClean="0">
                              <a:latin typeface="Cambria Math" panose="02040503050406030204" pitchFamily="18" charset="0"/>
                            </a:rPr>
                            <m:t>𝑥</m:t>
                          </m:r>
                        </m:e>
                      </m:d>
                      <m:r>
                        <a:rPr lang="pt-BR"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e>
                      </m:d>
                      <m:r>
                        <a:rPr lang="en-US" b="0" i="1" smtClean="0">
                          <a:latin typeface="Cambria Math" panose="02040503050406030204" pitchFamily="18" charset="0"/>
                        </a:rPr>
                        <m:t>𝑄</m:t>
                      </m:r>
                      <m:r>
                        <a:rPr lang="en-US" b="0" i="1" baseline="-25000"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𝑡𝑄𝐵</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𝑑𝑖𝑠𝑡</m:t>
                      </m:r>
                      <m:r>
                        <a:rPr lang="en-US" b="0" i="1" smtClean="0">
                          <a:latin typeface="Cambria Math" panose="02040503050406030204" pitchFamily="18" charset="0"/>
                        </a:rPr>
                        <m:t> | )</m:t>
                      </m:r>
                    </m:oMath>
                  </m:oMathPara>
                </a14:m>
                <a:endParaRPr lang="en-CA" dirty="0"/>
              </a:p>
            </p:txBody>
          </p:sp>
        </mc:Choice>
        <mc:Fallback xmlns="">
          <p:sp>
            <p:nvSpPr>
              <p:cNvPr id="16" name="TextBox 15">
                <a:extLst>
                  <a:ext uri="{FF2B5EF4-FFF2-40B4-BE49-F238E27FC236}">
                    <a16:creationId xmlns:a16="http://schemas.microsoft.com/office/drawing/2014/main" id="{F73291FC-068C-4F01-8BE3-F26FD8BA485C}"/>
                  </a:ext>
                </a:extLst>
              </p:cNvPr>
              <p:cNvSpPr txBox="1">
                <a:spLocks noRot="1" noChangeAspect="1" noMove="1" noResize="1" noEditPoints="1" noAdjustHandles="1" noChangeArrowheads="1" noChangeShapeType="1" noTextEdit="1"/>
              </p:cNvSpPr>
              <p:nvPr/>
            </p:nvSpPr>
            <p:spPr>
              <a:xfrm>
                <a:off x="384552" y="4908427"/>
                <a:ext cx="4694326" cy="553998"/>
              </a:xfrm>
              <a:prstGeom prst="rect">
                <a:avLst/>
              </a:prstGeom>
              <a:blipFill>
                <a:blip r:embed="rId8"/>
                <a:stretch>
                  <a:fillRect b="-16484"/>
                </a:stretch>
              </a:blipFill>
            </p:spPr>
            <p:txBody>
              <a:bodyPr/>
              <a:lstStyle/>
              <a:p>
                <a:r>
                  <a:rPr lang="en-CA">
                    <a:noFill/>
                  </a:rPr>
                  <a:t> </a:t>
                </a:r>
              </a:p>
            </p:txBody>
          </p:sp>
        </mc:Fallback>
      </mc:AlternateContent>
      <p:sp>
        <p:nvSpPr>
          <p:cNvPr id="13" name="TextBox 12">
            <a:extLst>
              <a:ext uri="{FF2B5EF4-FFF2-40B4-BE49-F238E27FC236}">
                <a16:creationId xmlns:a16="http://schemas.microsoft.com/office/drawing/2014/main" id="{C9D8271A-A3E6-403C-8C09-1BB89A2618DB}"/>
              </a:ext>
            </a:extLst>
          </p:cNvPr>
          <p:cNvSpPr txBox="1"/>
          <p:nvPr/>
        </p:nvSpPr>
        <p:spPr>
          <a:xfrm>
            <a:off x="531770" y="1129492"/>
            <a:ext cx="6099298" cy="461665"/>
          </a:xfrm>
          <a:prstGeom prst="rect">
            <a:avLst/>
          </a:prstGeom>
          <a:noFill/>
        </p:spPr>
        <p:txBody>
          <a:bodyPr wrap="none" rtlCol="0">
            <a:spAutoFit/>
          </a:bodyPr>
          <a:lstStyle/>
          <a:p>
            <a:r>
              <a:rPr lang="en-US" sz="2400" b="1" dirty="0">
                <a:solidFill>
                  <a:srgbClr val="4D8356"/>
                </a:solidFill>
                <a:effectLst>
                  <a:outerShdw blurRad="50800" dist="63500" dir="2700000" algn="tl" rotWithShape="0">
                    <a:prstClr val="black">
                      <a:alpha val="40000"/>
                    </a:prstClr>
                  </a:outerShdw>
                </a:effectLst>
              </a:rPr>
              <a:t>Quaternion Rotation    </a:t>
            </a:r>
            <a:r>
              <a:rPr lang="en-US" sz="1200" dirty="0"/>
              <a:t>(De </a:t>
            </a:r>
            <a:r>
              <a:rPr lang="en-US" sz="1200" dirty="0" err="1"/>
              <a:t>Paor</a:t>
            </a:r>
            <a:r>
              <a:rPr lang="en-US" sz="1200" dirty="0"/>
              <a:t> 1995, Shoemake 1985, Hamilton 1853)</a:t>
            </a:r>
            <a:endParaRPr lang="en-CA"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2205635-B6DF-4679-B9C9-EA14DC59D6A8}"/>
                  </a:ext>
                </a:extLst>
              </p:cNvPr>
              <p:cNvSpPr txBox="1"/>
              <p:nvPr/>
            </p:nvSpPr>
            <p:spPr>
              <a:xfrm>
                <a:off x="6355185" y="1610972"/>
                <a:ext cx="12583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1" i="0" dirty="0" smtClean="0"/>
                        <m:t> </m:t>
                      </m:r>
                      <m:r>
                        <m:rPr>
                          <m:nor/>
                        </m:rPr>
                        <a:rPr lang="en-US" b="1" i="0" dirty="0" smtClean="0"/>
                        <m:t>S</m:t>
                      </m:r>
                      <m:r>
                        <m:rPr>
                          <m:nor/>
                        </m:rPr>
                        <a:rPr lang="en-US" b="1" i="0" dirty="0" smtClean="0"/>
                        <m:t> = </m:t>
                      </m:r>
                      <m:r>
                        <m:rPr>
                          <m:nor/>
                        </m:rPr>
                        <a:rPr lang="en-US" b="1" i="0" dirty="0" smtClean="0"/>
                        <m:t>P</m:t>
                      </m:r>
                      <m:r>
                        <m:rPr>
                          <m:nor/>
                        </m:rPr>
                        <a:rPr lang="en-US" b="1" i="0" dirty="0" smtClean="0"/>
                        <m:t> %∗% </m:t>
                      </m:r>
                      <m:r>
                        <m:rPr>
                          <m:nor/>
                        </m:rPr>
                        <a:rPr lang="en-US" b="1" dirty="0"/>
                        <m:t>R</m:t>
                      </m:r>
                    </m:oMath>
                  </m:oMathPara>
                </a14:m>
                <a:endParaRPr lang="en-CA" dirty="0">
                  <a:latin typeface="Arial" panose="020B0604020202020204" pitchFamily="34" charset="0"/>
                  <a:cs typeface="Arial" panose="020B0604020202020204" pitchFamily="34" charset="0"/>
                </a:endParaRPr>
              </a:p>
            </p:txBody>
          </p:sp>
        </mc:Choice>
        <mc:Fallback xmlns="">
          <p:sp>
            <p:nvSpPr>
              <p:cNvPr id="17" name="TextBox 16">
                <a:extLst>
                  <a:ext uri="{FF2B5EF4-FFF2-40B4-BE49-F238E27FC236}">
                    <a16:creationId xmlns:a16="http://schemas.microsoft.com/office/drawing/2014/main" id="{52205635-B6DF-4679-B9C9-EA14DC59D6A8}"/>
                  </a:ext>
                </a:extLst>
              </p:cNvPr>
              <p:cNvSpPr txBox="1">
                <a:spLocks noRot="1" noChangeAspect="1" noMove="1" noResize="1" noEditPoints="1" noAdjustHandles="1" noChangeArrowheads="1" noChangeShapeType="1" noTextEdit="1"/>
              </p:cNvSpPr>
              <p:nvPr/>
            </p:nvSpPr>
            <p:spPr>
              <a:xfrm>
                <a:off x="6355185" y="1610972"/>
                <a:ext cx="1258358" cy="276999"/>
              </a:xfrm>
              <a:prstGeom prst="rect">
                <a:avLst/>
              </a:prstGeom>
              <a:blipFill>
                <a:blip r:embed="rId9"/>
                <a:stretch>
                  <a:fillRect r="-3398" b="-13043"/>
                </a:stretch>
              </a:blipFill>
            </p:spPr>
            <p:txBody>
              <a:bodyPr/>
              <a:lstStyle/>
              <a:p>
                <a:r>
                  <a:rPr lang="en-CA">
                    <a:noFill/>
                  </a:rPr>
                  <a:t> </a:t>
                </a:r>
              </a:p>
            </p:txBody>
          </p:sp>
        </mc:Fallback>
      </mc:AlternateContent>
      <p:sp>
        <p:nvSpPr>
          <p:cNvPr id="22" name="Rectangle 21">
            <a:extLst>
              <a:ext uri="{FF2B5EF4-FFF2-40B4-BE49-F238E27FC236}">
                <a16:creationId xmlns:a16="http://schemas.microsoft.com/office/drawing/2014/main" id="{1F0C5589-89A4-4038-B211-A445C21A93BB}"/>
              </a:ext>
            </a:extLst>
          </p:cNvPr>
          <p:cNvSpPr/>
          <p:nvPr/>
        </p:nvSpPr>
        <p:spPr>
          <a:xfrm>
            <a:off x="4678303" y="2440158"/>
            <a:ext cx="320922" cy="369332"/>
          </a:xfrm>
          <a:prstGeom prst="rect">
            <a:avLst/>
          </a:prstGeom>
        </p:spPr>
        <p:txBody>
          <a:bodyPr wrap="none">
            <a:spAutoFit/>
          </a:bodyPr>
          <a:lstStyle/>
          <a:p>
            <a:r>
              <a:rPr lang="en-US" b="1" dirty="0"/>
              <a:t>V</a:t>
            </a:r>
            <a:endParaRPr lang="en-CA" dirty="0"/>
          </a:p>
        </p:txBody>
      </p:sp>
      <p:sp>
        <p:nvSpPr>
          <p:cNvPr id="23" name="Arrow: Curved Right 22">
            <a:extLst>
              <a:ext uri="{FF2B5EF4-FFF2-40B4-BE49-F238E27FC236}">
                <a16:creationId xmlns:a16="http://schemas.microsoft.com/office/drawing/2014/main" id="{63A1D584-BBBA-49A9-8CDD-637B8A6B035A}"/>
              </a:ext>
            </a:extLst>
          </p:cNvPr>
          <p:cNvSpPr/>
          <p:nvPr/>
        </p:nvSpPr>
        <p:spPr>
          <a:xfrm rot="17835093">
            <a:off x="5103037" y="2677966"/>
            <a:ext cx="222680" cy="369332"/>
          </a:xfrm>
          <a:prstGeom prst="curvedRightArrow">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chemeClr val="tx1"/>
              </a:solidFill>
            </a:endParaRPr>
          </a:p>
        </p:txBody>
      </p:sp>
      <p:sp>
        <p:nvSpPr>
          <p:cNvPr id="24" name="Rectangle 23">
            <a:extLst>
              <a:ext uri="{FF2B5EF4-FFF2-40B4-BE49-F238E27FC236}">
                <a16:creationId xmlns:a16="http://schemas.microsoft.com/office/drawing/2014/main" id="{6B9590BC-77F5-442F-B120-0046889AF229}"/>
              </a:ext>
            </a:extLst>
          </p:cNvPr>
          <p:cNvSpPr/>
          <p:nvPr/>
        </p:nvSpPr>
        <p:spPr>
          <a:xfrm>
            <a:off x="1275695" y="2115114"/>
            <a:ext cx="2588850" cy="461665"/>
          </a:xfrm>
          <a:prstGeom prst="rect">
            <a:avLst/>
          </a:prstGeom>
        </p:spPr>
        <p:txBody>
          <a:bodyPr wrap="none">
            <a:spAutoFit/>
          </a:bodyPr>
          <a:lstStyle/>
          <a:p>
            <a:r>
              <a:rPr lang="en-US" sz="2400" dirty="0">
                <a:solidFill>
                  <a:srgbClr val="4D8356"/>
                </a:solidFill>
                <a:effectLst>
                  <a:outerShdw blurRad="50800" dist="63500" dir="2700000" algn="tl" rotWithShape="0">
                    <a:prstClr val="black">
                      <a:alpha val="40000"/>
                    </a:prstClr>
                  </a:outerShdw>
                </a:effectLst>
              </a:rPr>
              <a:t>Q = (</a:t>
            </a:r>
            <a:r>
              <a:rPr lang="en-US" sz="2400" dirty="0" err="1">
                <a:solidFill>
                  <a:srgbClr val="4D8356"/>
                </a:solidFill>
                <a:effectLst>
                  <a:outerShdw blurRad="50800" dist="63500" dir="2700000" algn="tl" rotWithShape="0">
                    <a:prstClr val="black">
                      <a:alpha val="40000"/>
                    </a:prstClr>
                  </a:outerShdw>
                </a:effectLst>
              </a:rPr>
              <a:t>qw</a:t>
            </a:r>
            <a:r>
              <a:rPr lang="en-US" sz="2400" dirty="0">
                <a:solidFill>
                  <a:srgbClr val="4D8356"/>
                </a:solidFill>
                <a:effectLst>
                  <a:outerShdw blurRad="50800" dist="63500" dir="2700000" algn="tl" rotWithShape="0">
                    <a:prstClr val="black">
                      <a:alpha val="40000"/>
                    </a:prstClr>
                  </a:outerShdw>
                </a:effectLst>
              </a:rPr>
              <a:t>, </a:t>
            </a:r>
            <a:r>
              <a:rPr lang="en-US" sz="2400" dirty="0" err="1">
                <a:solidFill>
                  <a:srgbClr val="4D8356"/>
                </a:solidFill>
                <a:effectLst>
                  <a:outerShdw blurRad="50800" dist="63500" dir="2700000" algn="tl" rotWithShape="0">
                    <a:prstClr val="black">
                      <a:alpha val="40000"/>
                    </a:prstClr>
                  </a:outerShdw>
                </a:effectLst>
              </a:rPr>
              <a:t>qx</a:t>
            </a:r>
            <a:r>
              <a:rPr lang="en-US" sz="2400" dirty="0">
                <a:solidFill>
                  <a:srgbClr val="4D8356"/>
                </a:solidFill>
                <a:effectLst>
                  <a:outerShdw blurRad="50800" dist="63500" dir="2700000" algn="tl" rotWithShape="0">
                    <a:prstClr val="black">
                      <a:alpha val="40000"/>
                    </a:prstClr>
                  </a:outerShdw>
                </a:effectLst>
              </a:rPr>
              <a:t>, </a:t>
            </a:r>
            <a:r>
              <a:rPr lang="en-US" sz="2400" dirty="0" err="1">
                <a:solidFill>
                  <a:srgbClr val="4D8356"/>
                </a:solidFill>
                <a:effectLst>
                  <a:outerShdw blurRad="50800" dist="63500" dir="2700000" algn="tl" rotWithShape="0">
                    <a:prstClr val="black">
                      <a:alpha val="40000"/>
                    </a:prstClr>
                  </a:outerShdw>
                </a:effectLst>
              </a:rPr>
              <a:t>qy</a:t>
            </a:r>
            <a:r>
              <a:rPr lang="en-US" sz="2400" dirty="0">
                <a:solidFill>
                  <a:srgbClr val="4D8356"/>
                </a:solidFill>
                <a:effectLst>
                  <a:outerShdw blurRad="50800" dist="63500" dir="2700000" algn="tl" rotWithShape="0">
                    <a:prstClr val="black">
                      <a:alpha val="40000"/>
                    </a:prstClr>
                  </a:outerShdw>
                </a:effectLst>
              </a:rPr>
              <a:t>, </a:t>
            </a:r>
            <a:r>
              <a:rPr lang="en-US" sz="2400" dirty="0" err="1">
                <a:solidFill>
                  <a:srgbClr val="4D8356"/>
                </a:solidFill>
                <a:effectLst>
                  <a:outerShdw blurRad="50800" dist="63500" dir="2700000" algn="tl" rotWithShape="0">
                    <a:prstClr val="black">
                      <a:alpha val="40000"/>
                    </a:prstClr>
                  </a:outerShdw>
                </a:effectLst>
              </a:rPr>
              <a:t>qz</a:t>
            </a:r>
            <a:r>
              <a:rPr lang="en-US" sz="2400" dirty="0">
                <a:solidFill>
                  <a:srgbClr val="4D8356"/>
                </a:solidFill>
                <a:effectLst>
                  <a:outerShdw blurRad="50800" dist="63500" dir="2700000" algn="tl" rotWithShape="0">
                    <a:prstClr val="black">
                      <a:alpha val="40000"/>
                    </a:prstClr>
                  </a:outerShdw>
                </a:effectLst>
              </a:rPr>
              <a:t>) </a:t>
            </a:r>
          </a:p>
        </p:txBody>
      </p:sp>
      <p:pic>
        <p:nvPicPr>
          <p:cNvPr id="26" name="Picture 25" descr="A picture containing clock, object, sky&#10;&#10;Description automatically generated">
            <a:extLst>
              <a:ext uri="{FF2B5EF4-FFF2-40B4-BE49-F238E27FC236}">
                <a16:creationId xmlns:a16="http://schemas.microsoft.com/office/drawing/2014/main" id="{B532BC11-04A5-4752-B834-AB1FB857733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54617" y="2718116"/>
            <a:ext cx="1655839" cy="1484445"/>
          </a:xfrm>
          <a:prstGeom prst="rect">
            <a:avLst/>
          </a:prstGeom>
        </p:spPr>
      </p:pic>
      <p:sp>
        <p:nvSpPr>
          <p:cNvPr id="28" name="Rectangle 27">
            <a:extLst>
              <a:ext uri="{FF2B5EF4-FFF2-40B4-BE49-F238E27FC236}">
                <a16:creationId xmlns:a16="http://schemas.microsoft.com/office/drawing/2014/main" id="{87AA559F-16C2-4446-A389-C31719893382}"/>
              </a:ext>
            </a:extLst>
          </p:cNvPr>
          <p:cNvSpPr/>
          <p:nvPr/>
        </p:nvSpPr>
        <p:spPr>
          <a:xfrm>
            <a:off x="1284789" y="1582759"/>
            <a:ext cx="3714350" cy="461665"/>
          </a:xfrm>
          <a:prstGeom prst="rect">
            <a:avLst/>
          </a:prstGeom>
        </p:spPr>
        <p:txBody>
          <a:bodyPr wrap="none">
            <a:spAutoFit/>
          </a:bodyPr>
          <a:lstStyle/>
          <a:p>
            <a:r>
              <a:rPr lang="en-US" sz="2400" dirty="0">
                <a:solidFill>
                  <a:srgbClr val="4D8356"/>
                </a:solidFill>
                <a:effectLst>
                  <a:outerShdw blurRad="50800" dist="63500" dir="2700000" algn="tl" rotWithShape="0">
                    <a:prstClr val="black">
                      <a:alpha val="40000"/>
                    </a:prstClr>
                  </a:outerShdw>
                </a:effectLst>
              </a:rPr>
              <a:t>Q = (s, </a:t>
            </a:r>
            <a:r>
              <a:rPr lang="en-US" sz="2400" dirty="0" err="1">
                <a:solidFill>
                  <a:srgbClr val="4D8356"/>
                </a:solidFill>
                <a:effectLst>
                  <a:outerShdw blurRad="50800" dist="63500" dir="2700000" algn="tl" rotWithShape="0">
                    <a:prstClr val="black">
                      <a:alpha val="40000"/>
                    </a:prstClr>
                  </a:outerShdw>
                </a:effectLst>
              </a:rPr>
              <a:t>iV</a:t>
            </a:r>
            <a:r>
              <a:rPr lang="en-US" sz="2400" dirty="0">
                <a:solidFill>
                  <a:srgbClr val="4D8356"/>
                </a:solidFill>
                <a:effectLst>
                  <a:outerShdw blurRad="50800" dist="63500" dir="2700000" algn="tl" rotWithShape="0">
                    <a:prstClr val="black">
                      <a:alpha val="40000"/>
                    </a:prstClr>
                  </a:outerShdw>
                </a:effectLst>
              </a:rPr>
              <a:t>) = (s, </a:t>
            </a:r>
            <a:r>
              <a:rPr lang="en-US" sz="2400" dirty="0" err="1">
                <a:solidFill>
                  <a:srgbClr val="4D8356"/>
                </a:solidFill>
                <a:effectLst>
                  <a:outerShdw blurRad="50800" dist="63500" dir="2700000" algn="tl" rotWithShape="0">
                    <a:prstClr val="black">
                      <a:alpha val="40000"/>
                    </a:prstClr>
                  </a:outerShdw>
                </a:effectLst>
              </a:rPr>
              <a:t>i</a:t>
            </a:r>
            <a:r>
              <a:rPr lang="en-US" sz="2400" baseline="-25000" dirty="0" err="1">
                <a:solidFill>
                  <a:srgbClr val="4D8356"/>
                </a:solidFill>
                <a:effectLst>
                  <a:outerShdw blurRad="50800" dist="63500" dir="2700000" algn="tl" rotWithShape="0">
                    <a:prstClr val="black">
                      <a:alpha val="40000"/>
                    </a:prstClr>
                  </a:outerShdw>
                </a:effectLst>
              </a:rPr>
              <a:t>x</a:t>
            </a:r>
            <a:r>
              <a:rPr lang="en-US" sz="2400" dirty="0" err="1">
                <a:solidFill>
                  <a:srgbClr val="4D8356"/>
                </a:solidFill>
                <a:effectLst>
                  <a:outerShdw blurRad="50800" dist="63500" dir="2700000" algn="tl" rotWithShape="0">
                    <a:prstClr val="black">
                      <a:alpha val="40000"/>
                    </a:prstClr>
                  </a:outerShdw>
                </a:effectLst>
              </a:rPr>
              <a:t>V</a:t>
            </a:r>
            <a:r>
              <a:rPr lang="en-US" sz="2400" baseline="-25000" dirty="0" err="1">
                <a:solidFill>
                  <a:srgbClr val="4D8356"/>
                </a:solidFill>
                <a:effectLst>
                  <a:outerShdw blurRad="50800" dist="63500" dir="2700000" algn="tl" rotWithShape="0">
                    <a:prstClr val="black">
                      <a:alpha val="40000"/>
                    </a:prstClr>
                  </a:outerShdw>
                </a:effectLst>
              </a:rPr>
              <a:t>x</a:t>
            </a:r>
            <a:r>
              <a:rPr lang="en-US" sz="2400" dirty="0">
                <a:solidFill>
                  <a:srgbClr val="4D8356"/>
                </a:solidFill>
                <a:effectLst>
                  <a:outerShdw blurRad="50800" dist="63500" dir="2700000" algn="tl" rotWithShape="0">
                    <a:prstClr val="black">
                      <a:alpha val="40000"/>
                    </a:prstClr>
                  </a:outerShdw>
                </a:effectLst>
              </a:rPr>
              <a:t>, </a:t>
            </a:r>
            <a:r>
              <a:rPr lang="en-US" sz="2400" dirty="0" err="1">
                <a:solidFill>
                  <a:srgbClr val="4D8356"/>
                </a:solidFill>
                <a:effectLst>
                  <a:outerShdw blurRad="50800" dist="63500" dir="2700000" algn="tl" rotWithShape="0">
                    <a:prstClr val="black">
                      <a:alpha val="40000"/>
                    </a:prstClr>
                  </a:outerShdw>
                </a:effectLst>
              </a:rPr>
              <a:t>i</a:t>
            </a:r>
            <a:r>
              <a:rPr lang="en-US" sz="2400" baseline="-25000" dirty="0" err="1">
                <a:solidFill>
                  <a:srgbClr val="4D8356"/>
                </a:solidFill>
                <a:effectLst>
                  <a:outerShdw blurRad="50800" dist="63500" dir="2700000" algn="tl" rotWithShape="0">
                    <a:prstClr val="black">
                      <a:alpha val="40000"/>
                    </a:prstClr>
                  </a:outerShdw>
                </a:effectLst>
              </a:rPr>
              <a:t>y</a:t>
            </a:r>
            <a:r>
              <a:rPr lang="en-US" sz="2400" dirty="0" err="1">
                <a:solidFill>
                  <a:srgbClr val="4D8356"/>
                </a:solidFill>
                <a:effectLst>
                  <a:outerShdw blurRad="50800" dist="63500" dir="2700000" algn="tl" rotWithShape="0">
                    <a:prstClr val="black">
                      <a:alpha val="40000"/>
                    </a:prstClr>
                  </a:outerShdw>
                </a:effectLst>
              </a:rPr>
              <a:t>V</a:t>
            </a:r>
            <a:r>
              <a:rPr lang="en-US" sz="2400" baseline="-25000" dirty="0" err="1">
                <a:solidFill>
                  <a:srgbClr val="4D8356"/>
                </a:solidFill>
                <a:effectLst>
                  <a:outerShdw blurRad="50800" dist="63500" dir="2700000" algn="tl" rotWithShape="0">
                    <a:prstClr val="black">
                      <a:alpha val="40000"/>
                    </a:prstClr>
                  </a:outerShdw>
                </a:effectLst>
              </a:rPr>
              <a:t>y</a:t>
            </a:r>
            <a:r>
              <a:rPr lang="en-US" sz="2400" dirty="0">
                <a:solidFill>
                  <a:srgbClr val="4D8356"/>
                </a:solidFill>
                <a:effectLst>
                  <a:outerShdw blurRad="50800" dist="63500" dir="2700000" algn="tl" rotWithShape="0">
                    <a:prstClr val="black">
                      <a:alpha val="40000"/>
                    </a:prstClr>
                  </a:outerShdw>
                </a:effectLst>
              </a:rPr>
              <a:t>, </a:t>
            </a:r>
            <a:r>
              <a:rPr lang="en-US" sz="2400" dirty="0" err="1">
                <a:solidFill>
                  <a:srgbClr val="4D8356"/>
                </a:solidFill>
                <a:effectLst>
                  <a:outerShdw blurRad="50800" dist="63500" dir="2700000" algn="tl" rotWithShape="0">
                    <a:prstClr val="black">
                      <a:alpha val="40000"/>
                    </a:prstClr>
                  </a:outerShdw>
                </a:effectLst>
              </a:rPr>
              <a:t>i</a:t>
            </a:r>
            <a:r>
              <a:rPr lang="en-US" sz="2400" baseline="-25000" dirty="0" err="1">
                <a:solidFill>
                  <a:srgbClr val="4D8356"/>
                </a:solidFill>
                <a:effectLst>
                  <a:outerShdw blurRad="50800" dist="63500" dir="2700000" algn="tl" rotWithShape="0">
                    <a:prstClr val="black">
                      <a:alpha val="40000"/>
                    </a:prstClr>
                  </a:outerShdw>
                </a:effectLst>
              </a:rPr>
              <a:t>z</a:t>
            </a:r>
            <a:r>
              <a:rPr lang="en-US" sz="2400" dirty="0" err="1">
                <a:solidFill>
                  <a:srgbClr val="4D8356"/>
                </a:solidFill>
                <a:effectLst>
                  <a:outerShdw blurRad="50800" dist="63500" dir="2700000" algn="tl" rotWithShape="0">
                    <a:prstClr val="black">
                      <a:alpha val="40000"/>
                    </a:prstClr>
                  </a:outerShdw>
                </a:effectLst>
              </a:rPr>
              <a:t>V</a:t>
            </a:r>
            <a:r>
              <a:rPr lang="en-US" sz="2400" baseline="-25000" dirty="0" err="1">
                <a:solidFill>
                  <a:srgbClr val="4D8356"/>
                </a:solidFill>
                <a:effectLst>
                  <a:outerShdw blurRad="50800" dist="63500" dir="2700000" algn="tl" rotWithShape="0">
                    <a:prstClr val="black">
                      <a:alpha val="40000"/>
                    </a:prstClr>
                  </a:outerShdw>
                </a:effectLst>
              </a:rPr>
              <a:t>z</a:t>
            </a:r>
            <a:r>
              <a:rPr lang="en-US" sz="2400" dirty="0">
                <a:solidFill>
                  <a:srgbClr val="4D8356"/>
                </a:solidFill>
                <a:effectLst>
                  <a:outerShdw blurRad="50800" dist="63500" dir="2700000" algn="tl" rotWithShape="0">
                    <a:prstClr val="black">
                      <a:alpha val="40000"/>
                    </a:prstClr>
                  </a:outerShdw>
                </a:effectLst>
              </a:rPr>
              <a:t> )</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CC61A33-C21F-4F76-93A0-FD279DDCBE97}"/>
                  </a:ext>
                </a:extLst>
              </p:cNvPr>
              <p:cNvSpPr/>
              <p:nvPr/>
            </p:nvSpPr>
            <p:spPr>
              <a:xfrm>
                <a:off x="6147458" y="2493300"/>
                <a:ext cx="3609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b="1" dirty="0"/>
                        <m:t>P</m:t>
                      </m:r>
                    </m:oMath>
                  </m:oMathPara>
                </a14:m>
                <a:endParaRPr lang="en-CA" dirty="0"/>
              </a:p>
            </p:txBody>
          </p:sp>
        </mc:Choice>
        <mc:Fallback xmlns="">
          <p:sp>
            <p:nvSpPr>
              <p:cNvPr id="29" name="Rectangle 28">
                <a:extLst>
                  <a:ext uri="{FF2B5EF4-FFF2-40B4-BE49-F238E27FC236}">
                    <a16:creationId xmlns:a16="http://schemas.microsoft.com/office/drawing/2014/main" id="{2CC61A33-C21F-4F76-93A0-FD279DDCBE97}"/>
                  </a:ext>
                </a:extLst>
              </p:cNvPr>
              <p:cNvSpPr>
                <a:spLocks noRot="1" noChangeAspect="1" noMove="1" noResize="1" noEditPoints="1" noAdjustHandles="1" noChangeArrowheads="1" noChangeShapeType="1" noTextEdit="1"/>
              </p:cNvSpPr>
              <p:nvPr/>
            </p:nvSpPr>
            <p:spPr>
              <a:xfrm>
                <a:off x="6147458" y="2493300"/>
                <a:ext cx="360996" cy="369332"/>
              </a:xfrm>
              <a:prstGeom prst="rect">
                <a:avLst/>
              </a:prstGeom>
              <a:blipFill>
                <a:blip r:embed="rId11"/>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507805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descr="A picture containing object, clock&#10;&#10;Description automatically generated">
            <a:extLst>
              <a:ext uri="{FF2B5EF4-FFF2-40B4-BE49-F238E27FC236}">
                <a16:creationId xmlns:a16="http://schemas.microsoft.com/office/drawing/2014/main" id="{90D23F87-D07B-4A10-947F-A0910C1DA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23" y="5900309"/>
            <a:ext cx="871333" cy="867184"/>
          </a:xfrm>
          <a:prstGeom prst="rect">
            <a:avLst/>
          </a:prstGeom>
        </p:spPr>
      </p:pic>
      <p:sp>
        <p:nvSpPr>
          <p:cNvPr id="15" name="TextBox 14">
            <a:extLst>
              <a:ext uri="{FF2B5EF4-FFF2-40B4-BE49-F238E27FC236}">
                <a16:creationId xmlns:a16="http://schemas.microsoft.com/office/drawing/2014/main" id="{218E2466-B0B0-40AE-91D9-D1574FFC5851}"/>
              </a:ext>
            </a:extLst>
          </p:cNvPr>
          <p:cNvSpPr txBox="1"/>
          <p:nvPr/>
        </p:nvSpPr>
        <p:spPr>
          <a:xfrm>
            <a:off x="1549026" y="5894103"/>
            <a:ext cx="2047355" cy="861774"/>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100" dirty="0"/>
              <a:t>20</a:t>
            </a:r>
            <a:r>
              <a:rPr lang="en-US" sz="1100" baseline="30000" dirty="0"/>
              <a:t>th</a:t>
            </a:r>
            <a:r>
              <a:rPr lang="en-US" sz="1100" dirty="0"/>
              <a:t> Annual Conference</a:t>
            </a:r>
          </a:p>
          <a:p>
            <a:r>
              <a:rPr lang="en-US" sz="2800" b="1" dirty="0">
                <a:solidFill>
                  <a:srgbClr val="4D8356"/>
                </a:solidFill>
              </a:rPr>
              <a:t>IAMG</a:t>
            </a:r>
            <a:r>
              <a:rPr lang="en-US" sz="2800" b="1" dirty="0">
                <a:solidFill>
                  <a:schemeClr val="accent6"/>
                </a:solidFill>
              </a:rPr>
              <a:t>2019</a:t>
            </a:r>
            <a:endParaRPr lang="en-US" sz="2000" b="1" dirty="0">
              <a:solidFill>
                <a:schemeClr val="accent6"/>
              </a:solidFill>
            </a:endParaRPr>
          </a:p>
          <a:p>
            <a:r>
              <a:rPr lang="en-US" sz="1100" dirty="0"/>
              <a:t>State College, Pennsylvania, USA</a:t>
            </a:r>
            <a:endParaRPr lang="en-CA" sz="1100" dirty="0"/>
          </a:p>
        </p:txBody>
      </p:sp>
      <p:pic>
        <p:nvPicPr>
          <p:cNvPr id="2" name="IDW_Dip_Swarm2">
            <a:hlinkClick r:id="" action="ppaction://media"/>
            <a:extLst>
              <a:ext uri="{FF2B5EF4-FFF2-40B4-BE49-F238E27FC236}">
                <a16:creationId xmlns:a16="http://schemas.microsoft.com/office/drawing/2014/main" id="{7508FE05-20EF-472C-A073-C0A2BFF3FC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83648" y="916801"/>
            <a:ext cx="6623946" cy="5140060"/>
          </a:xfrm>
          <a:prstGeom prst="rect">
            <a:avLst/>
          </a:prstGeom>
        </p:spPr>
      </p:pic>
      <p:sp>
        <p:nvSpPr>
          <p:cNvPr id="7" name="Title 1">
            <a:extLst>
              <a:ext uri="{FF2B5EF4-FFF2-40B4-BE49-F238E27FC236}">
                <a16:creationId xmlns:a16="http://schemas.microsoft.com/office/drawing/2014/main" id="{68120B56-481D-4560-B7B9-11FAB33DF921}"/>
              </a:ext>
            </a:extLst>
          </p:cNvPr>
          <p:cNvSpPr txBox="1">
            <a:spLocks/>
          </p:cNvSpPr>
          <p:nvPr/>
        </p:nvSpPr>
        <p:spPr bwMode="auto">
          <a:xfrm>
            <a:off x="-351234" y="916801"/>
            <a:ext cx="6248080" cy="867184"/>
          </a:xfrm>
          <a:prstGeom prst="rect">
            <a:avLst/>
          </a:prstGeom>
          <a:noFill/>
          <a:effectLst>
            <a:outerShdw blurRad="50800" dist="76200" dir="2700000" algn="tl" rotWithShape="0">
              <a:schemeClr val="bg1">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algn="ctr" defTabSz="609585" rtl="0" eaLnBrk="1" latinLnBrk="0" hangingPunct="1">
              <a:spcBef>
                <a:spcPct val="0"/>
              </a:spcBef>
              <a:buNone/>
              <a:defRPr sz="5333" b="1" kern="1200">
                <a:solidFill>
                  <a:schemeClr val="accent1">
                    <a:lumMod val="50000"/>
                  </a:schemeClr>
                </a:solidFill>
                <a:latin typeface="Arial"/>
                <a:ea typeface="+mj-ea"/>
                <a:cs typeface="Arial"/>
              </a:defRPr>
            </a:lvl1pPr>
          </a:lstStyle>
          <a:p>
            <a:r>
              <a:rPr lang="en-CA" altLang="en-US" sz="3600" dirty="0">
                <a:solidFill>
                  <a:srgbClr val="4D8356"/>
                </a:solidFill>
                <a:effectLst>
                  <a:outerShdw blurRad="50800" dist="38100" dir="2700000" algn="tl" rotWithShape="0">
                    <a:schemeClr val="tx1">
                      <a:lumMod val="65000"/>
                      <a:lumOff val="35000"/>
                    </a:schemeClr>
                  </a:outerShdw>
                </a:effectLst>
              </a:rPr>
              <a:t>Structural Agents</a:t>
            </a:r>
          </a:p>
        </p:txBody>
      </p:sp>
      <p:sp>
        <p:nvSpPr>
          <p:cNvPr id="8" name="Content Placeholder 2">
            <a:extLst>
              <a:ext uri="{FF2B5EF4-FFF2-40B4-BE49-F238E27FC236}">
                <a16:creationId xmlns:a16="http://schemas.microsoft.com/office/drawing/2014/main" id="{AEA8BDBB-5D31-4287-A8A5-FAD42DB74687}"/>
              </a:ext>
            </a:extLst>
          </p:cNvPr>
          <p:cNvSpPr>
            <a:spLocks noGrp="1"/>
          </p:cNvSpPr>
          <p:nvPr>
            <p:ph idx="1"/>
          </p:nvPr>
        </p:nvSpPr>
        <p:spPr bwMode="auto">
          <a:xfrm>
            <a:off x="456916" y="2270762"/>
            <a:ext cx="4956331" cy="1959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eaLnBrk="1" hangingPunct="1"/>
            <a:r>
              <a:rPr lang="en-US" altLang="en-US" sz="2800" dirty="0"/>
              <a:t>Simple rotation example</a:t>
            </a:r>
          </a:p>
          <a:p>
            <a:pPr eaLnBrk="1" hangingPunct="1"/>
            <a:r>
              <a:rPr lang="en-US" altLang="en-US" sz="2800" dirty="0"/>
              <a:t>Using modified SLERP with IDW</a:t>
            </a:r>
          </a:p>
          <a:p>
            <a:pPr eaLnBrk="1" hangingPunct="1"/>
            <a:r>
              <a:rPr lang="en-US" altLang="en-US" sz="2800" dirty="0"/>
              <a:t>Dip assigned to on-contact</a:t>
            </a:r>
          </a:p>
          <a:p>
            <a:pPr eaLnBrk="1" hangingPunct="1"/>
            <a:endParaRPr lang="en-US" altLang="en-US" sz="2800" dirty="0"/>
          </a:p>
          <a:p>
            <a:pPr marL="0" indent="0" eaLnBrk="1" hangingPunct="1">
              <a:buNone/>
            </a:pPr>
            <a:endParaRPr lang="en-CA" altLang="en-US" sz="2800" dirty="0"/>
          </a:p>
        </p:txBody>
      </p:sp>
    </p:spTree>
    <p:extLst>
      <p:ext uri="{BB962C8B-B14F-4D97-AF65-F5344CB8AC3E}">
        <p14:creationId xmlns:p14="http://schemas.microsoft.com/office/powerpoint/2010/main" val="427352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98"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descr="A picture containing object, clock&#10;&#10;Description automatically generated">
            <a:extLst>
              <a:ext uri="{FF2B5EF4-FFF2-40B4-BE49-F238E27FC236}">
                <a16:creationId xmlns:a16="http://schemas.microsoft.com/office/drawing/2014/main" id="{90D23F87-D07B-4A10-947F-A0910C1DA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23" y="5900309"/>
            <a:ext cx="871333" cy="867184"/>
          </a:xfrm>
          <a:prstGeom prst="rect">
            <a:avLst/>
          </a:prstGeom>
        </p:spPr>
      </p:pic>
      <p:sp>
        <p:nvSpPr>
          <p:cNvPr id="15" name="TextBox 14">
            <a:extLst>
              <a:ext uri="{FF2B5EF4-FFF2-40B4-BE49-F238E27FC236}">
                <a16:creationId xmlns:a16="http://schemas.microsoft.com/office/drawing/2014/main" id="{218E2466-B0B0-40AE-91D9-D1574FFC5851}"/>
              </a:ext>
            </a:extLst>
          </p:cNvPr>
          <p:cNvSpPr txBox="1"/>
          <p:nvPr/>
        </p:nvSpPr>
        <p:spPr>
          <a:xfrm>
            <a:off x="1549026" y="5894103"/>
            <a:ext cx="2047355" cy="861774"/>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100" dirty="0"/>
              <a:t>20</a:t>
            </a:r>
            <a:r>
              <a:rPr lang="en-US" sz="1100" baseline="30000" dirty="0"/>
              <a:t>th</a:t>
            </a:r>
            <a:r>
              <a:rPr lang="en-US" sz="1100" dirty="0"/>
              <a:t> Annual Conference</a:t>
            </a:r>
          </a:p>
          <a:p>
            <a:r>
              <a:rPr lang="en-US" sz="2800" b="1" dirty="0">
                <a:solidFill>
                  <a:srgbClr val="4D8356"/>
                </a:solidFill>
              </a:rPr>
              <a:t>IAMG</a:t>
            </a:r>
            <a:r>
              <a:rPr lang="en-US" sz="2800" b="1" dirty="0">
                <a:solidFill>
                  <a:schemeClr val="accent6"/>
                </a:solidFill>
              </a:rPr>
              <a:t>2019</a:t>
            </a:r>
            <a:endParaRPr lang="en-US" sz="2000" b="1" dirty="0">
              <a:solidFill>
                <a:schemeClr val="accent6"/>
              </a:solidFill>
            </a:endParaRPr>
          </a:p>
          <a:p>
            <a:r>
              <a:rPr lang="en-US" sz="1100" dirty="0"/>
              <a:t>State College, Pennsylvania, USA</a:t>
            </a:r>
            <a:endParaRPr lang="en-CA" sz="1100" dirty="0"/>
          </a:p>
        </p:txBody>
      </p:sp>
      <p:pic>
        <p:nvPicPr>
          <p:cNvPr id="2" name="Polyhedra_Movie">
            <a:hlinkClick r:id="" action="ppaction://media"/>
            <a:extLst>
              <a:ext uri="{FF2B5EF4-FFF2-40B4-BE49-F238E27FC236}">
                <a16:creationId xmlns:a16="http://schemas.microsoft.com/office/drawing/2014/main" id="{CA33AE16-2AF6-4578-9716-5514656BF2A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73028" y="707285"/>
            <a:ext cx="5421850" cy="5316426"/>
          </a:xfrm>
          <a:prstGeom prst="rect">
            <a:avLst/>
          </a:prstGeom>
        </p:spPr>
      </p:pic>
      <p:sp>
        <p:nvSpPr>
          <p:cNvPr id="5" name="Content Placeholder 2">
            <a:extLst>
              <a:ext uri="{FF2B5EF4-FFF2-40B4-BE49-F238E27FC236}">
                <a16:creationId xmlns:a16="http://schemas.microsoft.com/office/drawing/2014/main" id="{0BEDD64E-30B0-40DA-AC6C-F5C7FCDB5368}"/>
              </a:ext>
            </a:extLst>
          </p:cNvPr>
          <p:cNvSpPr>
            <a:spLocks noGrp="1"/>
          </p:cNvSpPr>
          <p:nvPr>
            <p:ph idx="1"/>
          </p:nvPr>
        </p:nvSpPr>
        <p:spPr bwMode="auto">
          <a:xfrm>
            <a:off x="456916" y="2270761"/>
            <a:ext cx="4956331" cy="19739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eaLnBrk="1" hangingPunct="1"/>
            <a:r>
              <a:rPr lang="en-US" altLang="en-US" sz="2800" dirty="0" err="1"/>
              <a:t>Polyhedra</a:t>
            </a:r>
            <a:r>
              <a:rPr lang="en-US" altLang="en-US" sz="2800" dirty="0"/>
              <a:t> construction</a:t>
            </a:r>
          </a:p>
          <a:p>
            <a:pPr eaLnBrk="1" hangingPunct="1"/>
            <a:r>
              <a:rPr lang="en-US" altLang="en-US" sz="2800" dirty="0"/>
              <a:t>Object to object connections</a:t>
            </a:r>
          </a:p>
          <a:p>
            <a:pPr eaLnBrk="1" hangingPunct="1"/>
            <a:r>
              <a:rPr lang="en-US" altLang="en-US" sz="2800" dirty="0"/>
              <a:t>Relationality - topology</a:t>
            </a:r>
          </a:p>
          <a:p>
            <a:pPr eaLnBrk="1" hangingPunct="1"/>
            <a:endParaRPr lang="en-US" altLang="en-US" sz="2800" dirty="0"/>
          </a:p>
          <a:p>
            <a:pPr marL="0" indent="0" eaLnBrk="1" hangingPunct="1">
              <a:buNone/>
            </a:pPr>
            <a:endParaRPr lang="en-CA" altLang="en-US" sz="2800" dirty="0"/>
          </a:p>
        </p:txBody>
      </p:sp>
      <p:sp>
        <p:nvSpPr>
          <p:cNvPr id="7" name="Title 1">
            <a:extLst>
              <a:ext uri="{FF2B5EF4-FFF2-40B4-BE49-F238E27FC236}">
                <a16:creationId xmlns:a16="http://schemas.microsoft.com/office/drawing/2014/main" id="{325E6A78-31B8-4509-BCA1-C2D056D277AA}"/>
              </a:ext>
            </a:extLst>
          </p:cNvPr>
          <p:cNvSpPr txBox="1">
            <a:spLocks/>
          </p:cNvSpPr>
          <p:nvPr/>
        </p:nvSpPr>
        <p:spPr bwMode="auto">
          <a:xfrm>
            <a:off x="-305033" y="601077"/>
            <a:ext cx="6248080" cy="867184"/>
          </a:xfrm>
          <a:prstGeom prst="rect">
            <a:avLst/>
          </a:prstGeom>
          <a:noFill/>
          <a:effectLst>
            <a:outerShdw blurRad="50800" dist="38100" dir="2700000" algn="tl" rotWithShape="0">
              <a:schemeClr val="bg1">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algn="ctr" defTabSz="609585" rtl="0" eaLnBrk="1" latinLnBrk="0" hangingPunct="1">
              <a:spcBef>
                <a:spcPct val="0"/>
              </a:spcBef>
              <a:buNone/>
              <a:defRPr sz="5333" b="1" kern="1200">
                <a:solidFill>
                  <a:schemeClr val="accent1">
                    <a:lumMod val="50000"/>
                  </a:schemeClr>
                </a:solidFill>
                <a:latin typeface="Arial"/>
                <a:ea typeface="+mj-ea"/>
                <a:cs typeface="Arial"/>
              </a:defRPr>
            </a:lvl1pPr>
          </a:lstStyle>
          <a:p>
            <a:r>
              <a:rPr lang="en-CA" altLang="en-US" sz="3200" dirty="0">
                <a:solidFill>
                  <a:srgbClr val="4D8356"/>
                </a:solidFill>
                <a:effectLst>
                  <a:outerShdw blurRad="50800" dist="38100" dir="2700000" algn="tl" rotWithShape="0">
                    <a:schemeClr val="tx1">
                      <a:lumMod val="65000"/>
                      <a:lumOff val="35000"/>
                    </a:schemeClr>
                  </a:outerShdw>
                </a:effectLst>
              </a:rPr>
              <a:t>Geometric Construction </a:t>
            </a:r>
          </a:p>
        </p:txBody>
      </p:sp>
    </p:spTree>
    <p:extLst>
      <p:ext uri="{BB962C8B-B14F-4D97-AF65-F5344CB8AC3E}">
        <p14:creationId xmlns:p14="http://schemas.microsoft.com/office/powerpoint/2010/main" val="134647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44"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6" name="Text Box 8">
            <a:extLst>
              <a:ext uri="{FF2B5EF4-FFF2-40B4-BE49-F238E27FC236}">
                <a16:creationId xmlns:a16="http://schemas.microsoft.com/office/drawing/2014/main" id="{E5DB4B3E-E7FF-4DD2-92A2-6B54BE447C70}"/>
              </a:ext>
            </a:extLst>
          </p:cNvPr>
          <p:cNvSpPr txBox="1">
            <a:spLocks noChangeArrowheads="1"/>
          </p:cNvSpPr>
          <p:nvPr/>
        </p:nvSpPr>
        <p:spPr bwMode="auto">
          <a:xfrm>
            <a:off x="7426522" y="2292939"/>
            <a:ext cx="4461649"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CA" altLang="en-US" sz="2400" dirty="0">
                <a:solidFill>
                  <a:srgbClr val="0070C0"/>
                </a:solidFill>
              </a:rPr>
              <a:t>Mesh grows </a:t>
            </a:r>
          </a:p>
          <a:p>
            <a:r>
              <a:rPr lang="en-CA" altLang="en-US" sz="2400" dirty="0">
                <a:solidFill>
                  <a:srgbClr val="0070C0"/>
                </a:solidFill>
              </a:rPr>
              <a:t>Maintains polarity</a:t>
            </a:r>
          </a:p>
          <a:p>
            <a:r>
              <a:rPr lang="en-CA" altLang="en-US" sz="2400" dirty="0">
                <a:solidFill>
                  <a:srgbClr val="0070C0"/>
                </a:solidFill>
              </a:rPr>
              <a:t>Geometric continuity</a:t>
            </a:r>
          </a:p>
          <a:p>
            <a:endParaRPr lang="en-CA" altLang="en-US" sz="2400" dirty="0">
              <a:solidFill>
                <a:srgbClr val="0070C0"/>
              </a:solidFill>
            </a:endParaRPr>
          </a:p>
          <a:p>
            <a:r>
              <a:rPr lang="en-CA" altLang="en-US" sz="2400" dirty="0">
                <a:solidFill>
                  <a:srgbClr val="0070C0"/>
                </a:solidFill>
              </a:rPr>
              <a:t>Topologic controlled state changes </a:t>
            </a:r>
          </a:p>
          <a:p>
            <a:endParaRPr lang="en-CA" altLang="en-US" sz="2400" dirty="0">
              <a:solidFill>
                <a:srgbClr val="0070C0"/>
              </a:solidFill>
            </a:endParaRPr>
          </a:p>
          <a:p>
            <a:r>
              <a:rPr lang="en-CA" altLang="en-US" sz="2400" dirty="0">
                <a:solidFill>
                  <a:srgbClr val="0070C0"/>
                </a:solidFill>
              </a:rPr>
              <a:t>Agents can act collectively </a:t>
            </a:r>
          </a:p>
          <a:p>
            <a:endParaRPr lang="en-CA" altLang="en-US" sz="2400" dirty="0">
              <a:solidFill>
                <a:srgbClr val="0070C0"/>
              </a:solidFill>
            </a:endParaRPr>
          </a:p>
          <a:p>
            <a:r>
              <a:rPr lang="en-CA" altLang="en-US" sz="2400" dirty="0">
                <a:solidFill>
                  <a:srgbClr val="0070C0"/>
                </a:solidFill>
              </a:rPr>
              <a:t>Primitive adaptive mesh</a:t>
            </a:r>
          </a:p>
          <a:p>
            <a:r>
              <a:rPr lang="en-CA" altLang="en-US" sz="2000" dirty="0"/>
              <a:t>	</a:t>
            </a:r>
          </a:p>
        </p:txBody>
      </p:sp>
      <p:pic>
        <p:nvPicPr>
          <p:cNvPr id="7" name="Picture 6" descr="A close up of a map&#10;&#10;Description automatically generated">
            <a:extLst>
              <a:ext uri="{FF2B5EF4-FFF2-40B4-BE49-F238E27FC236}">
                <a16:creationId xmlns:a16="http://schemas.microsoft.com/office/drawing/2014/main" id="{C5034DB8-985C-4363-9FA5-4ADD6F495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4639"/>
            <a:ext cx="7122695" cy="6662115"/>
          </a:xfrm>
          <a:prstGeom prst="rect">
            <a:avLst/>
          </a:prstGeom>
        </p:spPr>
      </p:pic>
      <p:sp>
        <p:nvSpPr>
          <p:cNvPr id="8" name="Title 1">
            <a:extLst>
              <a:ext uri="{FF2B5EF4-FFF2-40B4-BE49-F238E27FC236}">
                <a16:creationId xmlns:a16="http://schemas.microsoft.com/office/drawing/2014/main" id="{BCE8A3C9-23A3-4C70-BE34-3B12D7097A1B}"/>
              </a:ext>
            </a:extLst>
          </p:cNvPr>
          <p:cNvSpPr txBox="1">
            <a:spLocks/>
          </p:cNvSpPr>
          <p:nvPr/>
        </p:nvSpPr>
        <p:spPr>
          <a:xfrm>
            <a:off x="6055555" y="1264944"/>
            <a:ext cx="6136445" cy="922117"/>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85000" lnSpcReduction="20000"/>
          </a:bodyPr>
          <a:lstStyle>
            <a:lvl1pPr algn="ctr" defTabSz="609585" rtl="0" eaLnBrk="1" latinLnBrk="0" hangingPunct="1">
              <a:spcBef>
                <a:spcPct val="0"/>
              </a:spcBef>
              <a:buNone/>
              <a:defRPr sz="5333" b="1" kern="1200">
                <a:solidFill>
                  <a:schemeClr val="accent1">
                    <a:lumMod val="50000"/>
                  </a:schemeClr>
                </a:solidFill>
                <a:latin typeface="Arial"/>
                <a:ea typeface="+mj-ea"/>
                <a:cs typeface="Arial"/>
              </a:defRPr>
            </a:lvl1pPr>
          </a:lstStyle>
          <a:p>
            <a:br>
              <a:rPr lang="en-CA" sz="1200" dirty="0">
                <a:latin typeface="Arial" panose="020B0604020202020204" pitchFamily="34" charset="0"/>
                <a:cs typeface="Arial" panose="020B0604020202020204" pitchFamily="34" charset="0"/>
              </a:rPr>
            </a:br>
            <a:br>
              <a:rPr lang="en-CA" sz="1200" dirty="0">
                <a:latin typeface="Arial" panose="020B0604020202020204" pitchFamily="34" charset="0"/>
                <a:cs typeface="Arial" panose="020B0604020202020204" pitchFamily="34" charset="0"/>
              </a:rPr>
            </a:br>
            <a:r>
              <a:rPr lang="en-CA" sz="3500" dirty="0"/>
              <a:t>Agent Surface Development</a:t>
            </a:r>
            <a:br>
              <a:rPr lang="en-CA" sz="1000" dirty="0">
                <a:latin typeface="Arial" panose="020B0604020202020204" pitchFamily="34" charset="0"/>
                <a:cs typeface="Arial" panose="020B0604020202020204" pitchFamily="34" charset="0"/>
              </a:rPr>
            </a:br>
            <a:br>
              <a:rPr lang="en-CA" sz="1100" dirty="0">
                <a:latin typeface="Arial" panose="020B0604020202020204" pitchFamily="34" charset="0"/>
                <a:cs typeface="Arial" panose="020B0604020202020204" pitchFamily="34" charset="0"/>
              </a:rPr>
            </a:br>
            <a:endParaRPr lang="en-CA" sz="8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65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65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descr="A picture containing object, clock&#10;&#10;Description automatically generated">
            <a:extLst>
              <a:ext uri="{FF2B5EF4-FFF2-40B4-BE49-F238E27FC236}">
                <a16:creationId xmlns:a16="http://schemas.microsoft.com/office/drawing/2014/main" id="{90D23F87-D07B-4A10-947F-A0910C1DA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23" y="5900309"/>
            <a:ext cx="871333" cy="867184"/>
          </a:xfrm>
          <a:prstGeom prst="rect">
            <a:avLst/>
          </a:prstGeom>
        </p:spPr>
      </p:pic>
      <p:sp>
        <p:nvSpPr>
          <p:cNvPr id="15" name="TextBox 14">
            <a:extLst>
              <a:ext uri="{FF2B5EF4-FFF2-40B4-BE49-F238E27FC236}">
                <a16:creationId xmlns:a16="http://schemas.microsoft.com/office/drawing/2014/main" id="{218E2466-B0B0-40AE-91D9-D1574FFC5851}"/>
              </a:ext>
            </a:extLst>
          </p:cNvPr>
          <p:cNvSpPr txBox="1"/>
          <p:nvPr/>
        </p:nvSpPr>
        <p:spPr>
          <a:xfrm>
            <a:off x="1549026" y="5894103"/>
            <a:ext cx="2047355" cy="861774"/>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100" dirty="0"/>
              <a:t>20</a:t>
            </a:r>
            <a:r>
              <a:rPr lang="en-US" sz="1100" baseline="30000" dirty="0"/>
              <a:t>th</a:t>
            </a:r>
            <a:r>
              <a:rPr lang="en-US" sz="1100" dirty="0"/>
              <a:t> Annual Conference</a:t>
            </a:r>
          </a:p>
          <a:p>
            <a:r>
              <a:rPr lang="en-US" sz="2800" b="1" dirty="0">
                <a:solidFill>
                  <a:srgbClr val="4D8356"/>
                </a:solidFill>
              </a:rPr>
              <a:t>IAMG</a:t>
            </a:r>
            <a:r>
              <a:rPr lang="en-US" sz="2800" b="1" dirty="0">
                <a:solidFill>
                  <a:schemeClr val="accent6"/>
                </a:solidFill>
              </a:rPr>
              <a:t>2019</a:t>
            </a:r>
            <a:endParaRPr lang="en-US" sz="2000" b="1" dirty="0">
              <a:solidFill>
                <a:schemeClr val="accent6"/>
              </a:solidFill>
            </a:endParaRPr>
          </a:p>
          <a:p>
            <a:r>
              <a:rPr lang="en-US" sz="1100" dirty="0"/>
              <a:t>State College, Pennsylvania, USA</a:t>
            </a:r>
            <a:endParaRPr lang="en-CA" sz="1100" dirty="0"/>
          </a:p>
        </p:txBody>
      </p:sp>
      <p:pic>
        <p:nvPicPr>
          <p:cNvPr id="17" name="Picture 16">
            <a:extLst>
              <a:ext uri="{FF2B5EF4-FFF2-40B4-BE49-F238E27FC236}">
                <a16:creationId xmlns:a16="http://schemas.microsoft.com/office/drawing/2014/main" id="{339EAD89-B3C4-4FF5-B14C-A7D7CD9D30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581" y="623980"/>
            <a:ext cx="1595095" cy="1500975"/>
          </a:xfrm>
          <a:prstGeom prst="rect">
            <a:avLst/>
          </a:prstGeom>
        </p:spPr>
      </p:pic>
      <p:pic>
        <p:nvPicPr>
          <p:cNvPr id="19" name="Picture 18">
            <a:extLst>
              <a:ext uri="{FF2B5EF4-FFF2-40B4-BE49-F238E27FC236}">
                <a16:creationId xmlns:a16="http://schemas.microsoft.com/office/drawing/2014/main" id="{6C19B2B6-9C9B-4DCE-AB78-19EDB81244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3167" y="1374467"/>
            <a:ext cx="1830457" cy="1500975"/>
          </a:xfrm>
          <a:prstGeom prst="rect">
            <a:avLst/>
          </a:prstGeom>
        </p:spPr>
      </p:pic>
      <p:pic>
        <p:nvPicPr>
          <p:cNvPr id="21" name="Picture 20" descr="A picture containing object&#10;&#10;Description automatically generated">
            <a:extLst>
              <a:ext uri="{FF2B5EF4-FFF2-40B4-BE49-F238E27FC236}">
                <a16:creationId xmlns:a16="http://schemas.microsoft.com/office/drawing/2014/main" id="{AEAE6F55-0C39-425F-8411-3EBD6D1179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9026" y="4046747"/>
            <a:ext cx="2122131" cy="1717652"/>
          </a:xfrm>
          <a:prstGeom prst="rect">
            <a:avLst/>
          </a:prstGeom>
        </p:spPr>
      </p:pic>
      <p:pic>
        <p:nvPicPr>
          <p:cNvPr id="23" name="Picture 22" descr="A picture containing object&#10;&#10;Description automatically generated">
            <a:extLst>
              <a:ext uri="{FF2B5EF4-FFF2-40B4-BE49-F238E27FC236}">
                <a16:creationId xmlns:a16="http://schemas.microsoft.com/office/drawing/2014/main" id="{2FDE4EFE-E770-4157-A13B-606B33669C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61190" y="4046747"/>
            <a:ext cx="2122131" cy="1727855"/>
          </a:xfrm>
          <a:prstGeom prst="rect">
            <a:avLst/>
          </a:prstGeom>
        </p:spPr>
      </p:pic>
      <p:pic>
        <p:nvPicPr>
          <p:cNvPr id="25" name="Picture 24">
            <a:extLst>
              <a:ext uri="{FF2B5EF4-FFF2-40B4-BE49-F238E27FC236}">
                <a16:creationId xmlns:a16="http://schemas.microsoft.com/office/drawing/2014/main" id="{30845F10-0488-435B-91AE-DF3358EB17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0" y="4024453"/>
            <a:ext cx="1706258" cy="1750149"/>
          </a:xfrm>
          <a:prstGeom prst="rect">
            <a:avLst/>
          </a:prstGeom>
        </p:spPr>
      </p:pic>
      <p:pic>
        <p:nvPicPr>
          <p:cNvPr id="27" name="Picture 26">
            <a:extLst>
              <a:ext uri="{FF2B5EF4-FFF2-40B4-BE49-F238E27FC236}">
                <a16:creationId xmlns:a16="http://schemas.microsoft.com/office/drawing/2014/main" id="{35F088E4-3449-44F4-870E-7B5BDD4FCBA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2345" y="3995739"/>
            <a:ext cx="1523930" cy="1778863"/>
          </a:xfrm>
          <a:prstGeom prst="rect">
            <a:avLst/>
          </a:prstGeom>
        </p:spPr>
      </p:pic>
      <p:pic>
        <p:nvPicPr>
          <p:cNvPr id="29" name="Picture 28">
            <a:extLst>
              <a:ext uri="{FF2B5EF4-FFF2-40B4-BE49-F238E27FC236}">
                <a16:creationId xmlns:a16="http://schemas.microsoft.com/office/drawing/2014/main" id="{E89AC186-1C11-47A4-BB07-F59528E0572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70719" y="3995739"/>
            <a:ext cx="2489151" cy="1778863"/>
          </a:xfrm>
          <a:prstGeom prst="rect">
            <a:avLst/>
          </a:prstGeom>
        </p:spPr>
      </p:pic>
      <p:pic>
        <p:nvPicPr>
          <p:cNvPr id="2" name="Meshing_Movie">
            <a:hlinkClick r:id="" action="ppaction://media"/>
            <a:extLst>
              <a:ext uri="{FF2B5EF4-FFF2-40B4-BE49-F238E27FC236}">
                <a16:creationId xmlns:a16="http://schemas.microsoft.com/office/drawing/2014/main" id="{60977C01-9D92-4FCF-93A7-6AEB00408344}"/>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1549026" y="496678"/>
            <a:ext cx="4021595" cy="3346738"/>
          </a:xfrm>
          <a:prstGeom prst="rect">
            <a:avLst/>
          </a:prstGeom>
        </p:spPr>
      </p:pic>
      <p:sp>
        <p:nvSpPr>
          <p:cNvPr id="12" name="Title 1">
            <a:extLst>
              <a:ext uri="{FF2B5EF4-FFF2-40B4-BE49-F238E27FC236}">
                <a16:creationId xmlns:a16="http://schemas.microsoft.com/office/drawing/2014/main" id="{CA44A0DB-7016-4B35-A866-BBB048611BA8}"/>
              </a:ext>
            </a:extLst>
          </p:cNvPr>
          <p:cNvSpPr>
            <a:spLocks noGrp="1"/>
          </p:cNvSpPr>
          <p:nvPr>
            <p:ph type="title"/>
          </p:nvPr>
        </p:nvSpPr>
        <p:spPr bwMode="auto">
          <a:xfrm>
            <a:off x="6151581" y="3053756"/>
            <a:ext cx="4857357" cy="750487"/>
          </a:xfr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sz="3200" dirty="0"/>
              <a:t>3D M</a:t>
            </a:r>
            <a:r>
              <a:rPr lang="en-CA" altLang="en-US" sz="3200" dirty="0" err="1"/>
              <a:t>eshing</a:t>
            </a:r>
            <a:r>
              <a:rPr lang="en-CA" altLang="en-US" sz="3200" dirty="0"/>
              <a:t> with Agents</a:t>
            </a:r>
          </a:p>
        </p:txBody>
      </p:sp>
    </p:spTree>
    <p:extLst>
      <p:ext uri="{BB962C8B-B14F-4D97-AF65-F5344CB8AC3E}">
        <p14:creationId xmlns:p14="http://schemas.microsoft.com/office/powerpoint/2010/main" val="192376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descr="A picture containing object, clock&#10;&#10;Description automatically generated">
            <a:extLst>
              <a:ext uri="{FF2B5EF4-FFF2-40B4-BE49-F238E27FC236}">
                <a16:creationId xmlns:a16="http://schemas.microsoft.com/office/drawing/2014/main" id="{90D23F87-D07B-4A10-947F-A0910C1DAE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323" y="5900309"/>
            <a:ext cx="871333" cy="867184"/>
          </a:xfrm>
          <a:prstGeom prst="rect">
            <a:avLst/>
          </a:prstGeom>
        </p:spPr>
      </p:pic>
      <p:sp>
        <p:nvSpPr>
          <p:cNvPr id="15" name="TextBox 14">
            <a:extLst>
              <a:ext uri="{FF2B5EF4-FFF2-40B4-BE49-F238E27FC236}">
                <a16:creationId xmlns:a16="http://schemas.microsoft.com/office/drawing/2014/main" id="{218E2466-B0B0-40AE-91D9-D1574FFC5851}"/>
              </a:ext>
            </a:extLst>
          </p:cNvPr>
          <p:cNvSpPr txBox="1"/>
          <p:nvPr/>
        </p:nvSpPr>
        <p:spPr>
          <a:xfrm>
            <a:off x="1549026" y="5894103"/>
            <a:ext cx="2047355" cy="861774"/>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100" dirty="0"/>
              <a:t>20</a:t>
            </a:r>
            <a:r>
              <a:rPr lang="en-US" sz="1100" baseline="30000" dirty="0"/>
              <a:t>th</a:t>
            </a:r>
            <a:r>
              <a:rPr lang="en-US" sz="1100" dirty="0"/>
              <a:t> Annual Conference</a:t>
            </a:r>
          </a:p>
          <a:p>
            <a:r>
              <a:rPr lang="en-US" sz="2800" b="1" dirty="0">
                <a:solidFill>
                  <a:srgbClr val="4D8356"/>
                </a:solidFill>
              </a:rPr>
              <a:t>IAMG</a:t>
            </a:r>
            <a:r>
              <a:rPr lang="en-US" sz="2800" b="1" dirty="0">
                <a:solidFill>
                  <a:schemeClr val="accent6"/>
                </a:solidFill>
              </a:rPr>
              <a:t>2019</a:t>
            </a:r>
            <a:endParaRPr lang="en-US" sz="2000" b="1" dirty="0">
              <a:solidFill>
                <a:schemeClr val="accent6"/>
              </a:solidFill>
            </a:endParaRPr>
          </a:p>
          <a:p>
            <a:r>
              <a:rPr lang="en-US" sz="1100" dirty="0"/>
              <a:t>State College, Pennsylvania, USA</a:t>
            </a:r>
            <a:endParaRPr lang="en-CA" sz="1100" dirty="0"/>
          </a:p>
        </p:txBody>
      </p:sp>
      <p:pic>
        <p:nvPicPr>
          <p:cNvPr id="2" name="Trace_Movie">
            <a:hlinkClick r:id="" action="ppaction://media"/>
            <a:extLst>
              <a:ext uri="{FF2B5EF4-FFF2-40B4-BE49-F238E27FC236}">
                <a16:creationId xmlns:a16="http://schemas.microsoft.com/office/drawing/2014/main" id="{C8294A22-81E5-476B-B68D-79C9795423B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226529" y="766381"/>
            <a:ext cx="6738184" cy="5469005"/>
          </a:xfrm>
          <a:prstGeom prst="rect">
            <a:avLst/>
          </a:prstGeom>
        </p:spPr>
      </p:pic>
      <p:sp>
        <p:nvSpPr>
          <p:cNvPr id="7" name="Content Placeholder 2">
            <a:extLst>
              <a:ext uri="{FF2B5EF4-FFF2-40B4-BE49-F238E27FC236}">
                <a16:creationId xmlns:a16="http://schemas.microsoft.com/office/drawing/2014/main" id="{24DA498D-B833-40FC-A48B-C6074AB6E709}"/>
              </a:ext>
            </a:extLst>
          </p:cNvPr>
          <p:cNvSpPr>
            <a:spLocks noGrp="1"/>
          </p:cNvSpPr>
          <p:nvPr>
            <p:ph idx="1"/>
          </p:nvPr>
        </p:nvSpPr>
        <p:spPr bwMode="auto">
          <a:xfrm>
            <a:off x="448287" y="1897141"/>
            <a:ext cx="4956331" cy="19739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eaLnBrk="1" hangingPunct="1"/>
            <a:r>
              <a:rPr lang="en-US" altLang="en-US" sz="2800" dirty="0"/>
              <a:t>Exploration of model space</a:t>
            </a:r>
          </a:p>
          <a:p>
            <a:pPr eaLnBrk="1" hangingPunct="1"/>
            <a:r>
              <a:rPr lang="en-US" altLang="en-US" sz="2800" dirty="0"/>
              <a:t>Embed </a:t>
            </a:r>
            <a:r>
              <a:rPr lang="en-US" altLang="en-US" sz="2800" dirty="0">
                <a:solidFill>
                  <a:srgbClr val="4D8356"/>
                </a:solidFill>
              </a:rPr>
              <a:t>knowledge</a:t>
            </a:r>
            <a:r>
              <a:rPr lang="en-US" altLang="en-US" sz="2800" dirty="0"/>
              <a:t> criteria</a:t>
            </a:r>
          </a:p>
          <a:p>
            <a:pPr eaLnBrk="1" hangingPunct="1"/>
            <a:r>
              <a:rPr lang="en-US" altLang="en-US" sz="2800" dirty="0"/>
              <a:t>Respects sparse </a:t>
            </a:r>
            <a:r>
              <a:rPr lang="en-US" altLang="en-US" sz="2800" dirty="0">
                <a:solidFill>
                  <a:srgbClr val="C00000"/>
                </a:solidFill>
              </a:rPr>
              <a:t>data</a:t>
            </a:r>
          </a:p>
          <a:p>
            <a:pPr eaLnBrk="1" hangingPunct="1"/>
            <a:r>
              <a:rPr lang="en-US" altLang="en-US" sz="2800" dirty="0">
                <a:solidFill>
                  <a:schemeClr val="tx1">
                    <a:lumMod val="95000"/>
                    <a:lumOff val="5000"/>
                  </a:schemeClr>
                </a:solidFill>
              </a:rPr>
              <a:t>Wide model range</a:t>
            </a:r>
          </a:p>
          <a:p>
            <a:pPr eaLnBrk="1" hangingPunct="1"/>
            <a:endParaRPr lang="en-US" altLang="en-US" sz="2800" dirty="0"/>
          </a:p>
          <a:p>
            <a:pPr eaLnBrk="1" hangingPunct="1"/>
            <a:endParaRPr lang="en-US" altLang="en-US" sz="2800" dirty="0"/>
          </a:p>
          <a:p>
            <a:pPr marL="0" indent="0" eaLnBrk="1" hangingPunct="1">
              <a:buNone/>
            </a:pPr>
            <a:endParaRPr lang="en-CA" altLang="en-US" sz="2800" dirty="0"/>
          </a:p>
        </p:txBody>
      </p:sp>
      <p:sp>
        <p:nvSpPr>
          <p:cNvPr id="8" name="Title 1">
            <a:extLst>
              <a:ext uri="{FF2B5EF4-FFF2-40B4-BE49-F238E27FC236}">
                <a16:creationId xmlns:a16="http://schemas.microsoft.com/office/drawing/2014/main" id="{3EA67933-A224-4ED7-B45E-958A0CDB3590}"/>
              </a:ext>
            </a:extLst>
          </p:cNvPr>
          <p:cNvSpPr txBox="1">
            <a:spLocks/>
          </p:cNvSpPr>
          <p:nvPr/>
        </p:nvSpPr>
        <p:spPr bwMode="auto">
          <a:xfrm>
            <a:off x="-551337" y="1084979"/>
            <a:ext cx="6248080" cy="867184"/>
          </a:xfrm>
          <a:prstGeom prst="rect">
            <a:avLst/>
          </a:prstGeom>
          <a:noFill/>
          <a:effectLst>
            <a:outerShdw blurRad="50800" dist="38100" dir="2700000" algn="tl" rotWithShape="0">
              <a:schemeClr val="bg1">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algn="ctr" defTabSz="609585" rtl="0" eaLnBrk="1" latinLnBrk="0" hangingPunct="1">
              <a:spcBef>
                <a:spcPct val="0"/>
              </a:spcBef>
              <a:buNone/>
              <a:defRPr sz="5333" b="1" kern="1200">
                <a:solidFill>
                  <a:schemeClr val="accent1">
                    <a:lumMod val="50000"/>
                  </a:schemeClr>
                </a:solidFill>
                <a:latin typeface="Arial"/>
                <a:ea typeface="+mj-ea"/>
                <a:cs typeface="Arial"/>
              </a:defRPr>
            </a:lvl1pPr>
          </a:lstStyle>
          <a:p>
            <a:r>
              <a:rPr lang="en-CA" altLang="en-US" sz="3200" dirty="0">
                <a:solidFill>
                  <a:srgbClr val="4D8356"/>
                </a:solidFill>
                <a:effectLst>
                  <a:outerShdw blurRad="50800" dist="38100" dir="2700000" algn="tl" rotWithShape="0">
                    <a:schemeClr val="tx1">
                      <a:lumMod val="65000"/>
                      <a:lumOff val="35000"/>
                    </a:schemeClr>
                  </a:outerShdw>
                </a:effectLst>
              </a:rPr>
              <a:t>3D Fabric Visualization</a:t>
            </a:r>
          </a:p>
        </p:txBody>
      </p:sp>
      <p:grpSp>
        <p:nvGrpSpPr>
          <p:cNvPr id="4" name="Group 3">
            <a:extLst>
              <a:ext uri="{FF2B5EF4-FFF2-40B4-BE49-F238E27FC236}">
                <a16:creationId xmlns:a16="http://schemas.microsoft.com/office/drawing/2014/main" id="{BE81F4FC-622A-44FE-B590-E0FB53471797}"/>
              </a:ext>
            </a:extLst>
          </p:cNvPr>
          <p:cNvGrpSpPr/>
          <p:nvPr/>
        </p:nvGrpSpPr>
        <p:grpSpPr>
          <a:xfrm>
            <a:off x="1357107" y="4279901"/>
            <a:ext cx="3214893" cy="2475976"/>
            <a:chOff x="6769906" y="1410531"/>
            <a:chExt cx="6715532" cy="5447469"/>
          </a:xfrm>
        </p:grpSpPr>
        <p:pic>
          <p:nvPicPr>
            <p:cNvPr id="9" name="Picture 8" descr="A picture containing black&#10;&#10;Description automatically generated">
              <a:extLst>
                <a:ext uri="{FF2B5EF4-FFF2-40B4-BE49-F238E27FC236}">
                  <a16:creationId xmlns:a16="http://schemas.microsoft.com/office/drawing/2014/main" id="{13C50E39-45E8-4B44-AB06-5C6ECDAF531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69906" y="2449693"/>
              <a:ext cx="6715532" cy="4408307"/>
            </a:xfrm>
            <a:prstGeom prst="rect">
              <a:avLst/>
            </a:prstGeom>
          </p:spPr>
        </p:pic>
        <p:sp>
          <p:nvSpPr>
            <p:cNvPr id="3" name="Rectangle 2">
              <a:extLst>
                <a:ext uri="{FF2B5EF4-FFF2-40B4-BE49-F238E27FC236}">
                  <a16:creationId xmlns:a16="http://schemas.microsoft.com/office/drawing/2014/main" id="{CFCBA4B1-475B-41E3-922B-711BD4466F6C}"/>
                </a:ext>
              </a:extLst>
            </p:cNvPr>
            <p:cNvSpPr/>
            <p:nvPr/>
          </p:nvSpPr>
          <p:spPr>
            <a:xfrm>
              <a:off x="6769906" y="1410531"/>
              <a:ext cx="6715532" cy="1053583"/>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56115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4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3F3C75F-F745-4751-85AC-A85098568A56}"/>
              </a:ext>
            </a:extLst>
          </p:cNvPr>
          <p:cNvSpPr txBox="1"/>
          <p:nvPr/>
        </p:nvSpPr>
        <p:spPr>
          <a:xfrm>
            <a:off x="9969283" y="5905719"/>
            <a:ext cx="2047355" cy="861774"/>
          </a:xfrm>
          <a:prstGeom prst="rect">
            <a:avLst/>
          </a:prstGeom>
          <a:noFill/>
          <a:effectLst>
            <a:outerShdw blurRad="50800" dist="63500" dir="2700000" algn="tl" rotWithShape="0">
              <a:schemeClr val="bg1">
                <a:alpha val="40000"/>
              </a:schemeClr>
            </a:outerShdw>
          </a:effectLst>
        </p:spPr>
        <p:txBody>
          <a:bodyPr wrap="none" rtlCol="0">
            <a:spAutoFit/>
          </a:bodyPr>
          <a:lstStyle/>
          <a:p>
            <a:r>
              <a:rPr lang="en-US" sz="1100" dirty="0">
                <a:solidFill>
                  <a:schemeClr val="bg1"/>
                </a:solidFill>
              </a:rPr>
              <a:t>20</a:t>
            </a:r>
            <a:r>
              <a:rPr lang="en-US" sz="1100" baseline="30000" dirty="0">
                <a:solidFill>
                  <a:schemeClr val="bg1"/>
                </a:solidFill>
              </a:rPr>
              <a:t>th</a:t>
            </a:r>
            <a:r>
              <a:rPr lang="en-US" sz="1100" dirty="0">
                <a:solidFill>
                  <a:schemeClr val="bg1"/>
                </a:solidFill>
              </a:rPr>
              <a:t> Annual Conference</a:t>
            </a:r>
          </a:p>
          <a:p>
            <a:r>
              <a:rPr lang="en-US" sz="2800" b="1" dirty="0">
                <a:solidFill>
                  <a:srgbClr val="4D8356"/>
                </a:solidFill>
              </a:rPr>
              <a:t>IAMG</a:t>
            </a:r>
            <a:r>
              <a:rPr lang="en-US" sz="2800" b="1" dirty="0">
                <a:solidFill>
                  <a:schemeClr val="accent6"/>
                </a:solidFill>
              </a:rPr>
              <a:t>2019</a:t>
            </a:r>
            <a:endParaRPr lang="en-US" sz="2000" b="1" dirty="0">
              <a:solidFill>
                <a:schemeClr val="accent6"/>
              </a:solidFill>
            </a:endParaRPr>
          </a:p>
          <a:p>
            <a:r>
              <a:rPr lang="en-US" sz="1100" dirty="0">
                <a:solidFill>
                  <a:schemeClr val="bg1"/>
                </a:solidFill>
              </a:rPr>
              <a:t>State College, Pennsylvania, USA</a:t>
            </a:r>
            <a:endParaRPr lang="en-CA" sz="1100" dirty="0">
              <a:solidFill>
                <a:schemeClr val="bg1"/>
              </a:solidFill>
            </a:endParaRPr>
          </a:p>
        </p:txBody>
      </p:sp>
      <p:pic>
        <p:nvPicPr>
          <p:cNvPr id="5" name="Picture 4">
            <a:extLst>
              <a:ext uri="{FF2B5EF4-FFF2-40B4-BE49-F238E27FC236}">
                <a16:creationId xmlns:a16="http://schemas.microsoft.com/office/drawing/2014/main" id="{FABBD726-6202-4789-BD71-1BEC09FD3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678" y="801399"/>
            <a:ext cx="5871410" cy="5702999"/>
          </a:xfrm>
          <a:prstGeom prst="rect">
            <a:avLst/>
          </a:prstGeom>
        </p:spPr>
      </p:pic>
      <p:sp>
        <p:nvSpPr>
          <p:cNvPr id="10" name="Title 1">
            <a:extLst>
              <a:ext uri="{FF2B5EF4-FFF2-40B4-BE49-F238E27FC236}">
                <a16:creationId xmlns:a16="http://schemas.microsoft.com/office/drawing/2014/main" id="{7E1504DB-D3B3-4C64-9FDA-235750BCAC48}"/>
              </a:ext>
            </a:extLst>
          </p:cNvPr>
          <p:cNvSpPr txBox="1">
            <a:spLocks/>
          </p:cNvSpPr>
          <p:nvPr/>
        </p:nvSpPr>
        <p:spPr bwMode="auto">
          <a:xfrm>
            <a:off x="233982" y="206168"/>
            <a:ext cx="6248080" cy="867184"/>
          </a:xfrm>
          <a:prstGeom prst="rect">
            <a:avLst/>
          </a:prstGeom>
          <a:noFill/>
          <a:effectLst>
            <a:outerShdw blurRad="50800" dist="76200" dir="2700000" algn="tl" rotWithShape="0">
              <a:schemeClr val="bg1">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algn="ctr" defTabSz="609585" rtl="0" eaLnBrk="1" latinLnBrk="0" hangingPunct="1">
              <a:spcBef>
                <a:spcPct val="0"/>
              </a:spcBef>
              <a:buNone/>
              <a:defRPr sz="5333" b="1" kern="1200">
                <a:solidFill>
                  <a:schemeClr val="accent1">
                    <a:lumMod val="50000"/>
                  </a:schemeClr>
                </a:solidFill>
                <a:latin typeface="Arial"/>
                <a:ea typeface="+mj-ea"/>
                <a:cs typeface="Arial"/>
              </a:defRPr>
            </a:lvl1pPr>
          </a:lstStyle>
          <a:p>
            <a:r>
              <a:rPr lang="en-CA" altLang="en-US" sz="3600" dirty="0">
                <a:solidFill>
                  <a:srgbClr val="FFC000"/>
                </a:solidFill>
              </a:rPr>
              <a:t>Structural Agents</a:t>
            </a:r>
          </a:p>
        </p:txBody>
      </p:sp>
    </p:spTree>
    <p:extLst>
      <p:ext uri="{BB962C8B-B14F-4D97-AF65-F5344CB8AC3E}">
        <p14:creationId xmlns:p14="http://schemas.microsoft.com/office/powerpoint/2010/main" val="1646794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descr="A picture containing object, clock&#10;&#10;Description automatically generated">
            <a:extLst>
              <a:ext uri="{FF2B5EF4-FFF2-40B4-BE49-F238E27FC236}">
                <a16:creationId xmlns:a16="http://schemas.microsoft.com/office/drawing/2014/main" id="{90D23F87-D07B-4A10-947F-A0910C1DA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23" y="5900309"/>
            <a:ext cx="871333" cy="867184"/>
          </a:xfrm>
          <a:prstGeom prst="rect">
            <a:avLst/>
          </a:prstGeom>
        </p:spPr>
      </p:pic>
      <p:sp>
        <p:nvSpPr>
          <p:cNvPr id="15" name="TextBox 14">
            <a:extLst>
              <a:ext uri="{FF2B5EF4-FFF2-40B4-BE49-F238E27FC236}">
                <a16:creationId xmlns:a16="http://schemas.microsoft.com/office/drawing/2014/main" id="{218E2466-B0B0-40AE-91D9-D1574FFC5851}"/>
              </a:ext>
            </a:extLst>
          </p:cNvPr>
          <p:cNvSpPr txBox="1"/>
          <p:nvPr/>
        </p:nvSpPr>
        <p:spPr>
          <a:xfrm>
            <a:off x="1549026" y="5894103"/>
            <a:ext cx="2047355" cy="861774"/>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100" dirty="0"/>
              <a:t>20</a:t>
            </a:r>
            <a:r>
              <a:rPr lang="en-US" sz="1100" baseline="30000" dirty="0"/>
              <a:t>th</a:t>
            </a:r>
            <a:r>
              <a:rPr lang="en-US" sz="1100" dirty="0"/>
              <a:t> Annual Conference</a:t>
            </a:r>
          </a:p>
          <a:p>
            <a:r>
              <a:rPr lang="en-US" sz="2800" b="1" dirty="0">
                <a:solidFill>
                  <a:srgbClr val="4D8356"/>
                </a:solidFill>
              </a:rPr>
              <a:t>IAMG</a:t>
            </a:r>
            <a:r>
              <a:rPr lang="en-US" sz="2800" b="1" dirty="0">
                <a:solidFill>
                  <a:schemeClr val="accent6"/>
                </a:solidFill>
              </a:rPr>
              <a:t>2019</a:t>
            </a:r>
            <a:endParaRPr lang="en-US" sz="2000" b="1" dirty="0">
              <a:solidFill>
                <a:schemeClr val="accent6"/>
              </a:solidFill>
            </a:endParaRPr>
          </a:p>
          <a:p>
            <a:r>
              <a:rPr lang="en-US" sz="1100" dirty="0"/>
              <a:t>State College, Pennsylvania, USA</a:t>
            </a:r>
            <a:endParaRPr lang="en-CA" sz="1100" dirty="0"/>
          </a:p>
        </p:txBody>
      </p:sp>
      <p:pic>
        <p:nvPicPr>
          <p:cNvPr id="3" name="Cluster_Movie">
            <a:hlinkClick r:id="" action="ppaction://media"/>
            <a:extLst>
              <a:ext uri="{FF2B5EF4-FFF2-40B4-BE49-F238E27FC236}">
                <a16:creationId xmlns:a16="http://schemas.microsoft.com/office/drawing/2014/main" id="{17C4F63B-1772-478C-A18D-F48222D2FB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23355" y="806466"/>
            <a:ext cx="6913452" cy="4902568"/>
          </a:xfrm>
          <a:prstGeom prst="rect">
            <a:avLst/>
          </a:prstGeom>
        </p:spPr>
      </p:pic>
      <p:sp>
        <p:nvSpPr>
          <p:cNvPr id="5" name="Rectangle 4">
            <a:extLst>
              <a:ext uri="{FF2B5EF4-FFF2-40B4-BE49-F238E27FC236}">
                <a16:creationId xmlns:a16="http://schemas.microsoft.com/office/drawing/2014/main" id="{AB94C980-7655-4974-99DE-2019AF1D679A}"/>
              </a:ext>
            </a:extLst>
          </p:cNvPr>
          <p:cNvSpPr/>
          <p:nvPr/>
        </p:nvSpPr>
        <p:spPr>
          <a:xfrm>
            <a:off x="7178915" y="6333901"/>
            <a:ext cx="4126514" cy="338554"/>
          </a:xfrm>
          <a:prstGeom prst="rect">
            <a:avLst/>
          </a:prstGeom>
        </p:spPr>
        <p:txBody>
          <a:bodyPr wrap="none">
            <a:spAutoFit/>
          </a:bodyPr>
          <a:lstStyle/>
          <a:p>
            <a:r>
              <a:rPr lang="en-CA" sz="1600" i="1" dirty="0"/>
              <a:t>Spatial Agents for Geological Surface Modelling</a:t>
            </a:r>
          </a:p>
        </p:txBody>
      </p:sp>
      <p:sp>
        <p:nvSpPr>
          <p:cNvPr id="10" name="Content Placeholder 2">
            <a:extLst>
              <a:ext uri="{FF2B5EF4-FFF2-40B4-BE49-F238E27FC236}">
                <a16:creationId xmlns:a16="http://schemas.microsoft.com/office/drawing/2014/main" id="{95D69BBE-3796-426F-88D0-138C68FBB4C8}"/>
              </a:ext>
            </a:extLst>
          </p:cNvPr>
          <p:cNvSpPr>
            <a:spLocks noGrp="1"/>
          </p:cNvSpPr>
          <p:nvPr>
            <p:ph idx="1"/>
          </p:nvPr>
        </p:nvSpPr>
        <p:spPr bwMode="auto">
          <a:xfrm>
            <a:off x="456917" y="2270761"/>
            <a:ext cx="4566438" cy="19739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eaLnBrk="1" hangingPunct="1"/>
            <a:r>
              <a:rPr lang="en-US" altLang="en-US" sz="2800" dirty="0"/>
              <a:t>Spatial interrogation</a:t>
            </a:r>
          </a:p>
          <a:p>
            <a:pPr eaLnBrk="1" hangingPunct="1"/>
            <a:r>
              <a:rPr lang="en-US" altLang="en-US" sz="2800" dirty="0"/>
              <a:t>Vector field analysis </a:t>
            </a:r>
          </a:p>
          <a:p>
            <a:pPr eaLnBrk="1" hangingPunct="1"/>
            <a:r>
              <a:rPr lang="en-US" altLang="en-US" sz="2800" dirty="0"/>
              <a:t>3D Visualization</a:t>
            </a:r>
          </a:p>
          <a:p>
            <a:pPr eaLnBrk="1" hangingPunct="1"/>
            <a:r>
              <a:rPr lang="en-US" altLang="en-US" sz="2800" dirty="0"/>
              <a:t>Meshless (No grid)</a:t>
            </a:r>
          </a:p>
          <a:p>
            <a:pPr eaLnBrk="1" hangingPunct="1"/>
            <a:r>
              <a:rPr lang="en-US" altLang="en-US" sz="2800" dirty="0"/>
              <a:t>No global Matrix</a:t>
            </a:r>
          </a:p>
          <a:p>
            <a:pPr eaLnBrk="1" hangingPunct="1"/>
            <a:endParaRPr lang="en-US" altLang="en-US" sz="2800" dirty="0"/>
          </a:p>
          <a:p>
            <a:pPr marL="0" indent="0" eaLnBrk="1" hangingPunct="1">
              <a:buNone/>
            </a:pPr>
            <a:endParaRPr lang="en-CA" altLang="en-US" sz="2800" dirty="0"/>
          </a:p>
        </p:txBody>
      </p:sp>
      <p:sp>
        <p:nvSpPr>
          <p:cNvPr id="11" name="Title 1">
            <a:extLst>
              <a:ext uri="{FF2B5EF4-FFF2-40B4-BE49-F238E27FC236}">
                <a16:creationId xmlns:a16="http://schemas.microsoft.com/office/drawing/2014/main" id="{F5461DFF-CCF7-4809-B784-5FB9E3CE4A6E}"/>
              </a:ext>
            </a:extLst>
          </p:cNvPr>
          <p:cNvSpPr txBox="1">
            <a:spLocks/>
          </p:cNvSpPr>
          <p:nvPr/>
        </p:nvSpPr>
        <p:spPr bwMode="auto">
          <a:xfrm>
            <a:off x="-756137" y="1009385"/>
            <a:ext cx="6248080" cy="867184"/>
          </a:xfrm>
          <a:prstGeom prst="rect">
            <a:avLst/>
          </a:prstGeom>
          <a:noFill/>
          <a:effectLst>
            <a:outerShdw blurRad="50800" dist="38100" dir="2700000" algn="tl" rotWithShape="0">
              <a:schemeClr val="bg1">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algn="ctr" defTabSz="609585" rtl="0" eaLnBrk="1" latinLnBrk="0" hangingPunct="1">
              <a:spcBef>
                <a:spcPct val="0"/>
              </a:spcBef>
              <a:buNone/>
              <a:defRPr sz="5333" b="1" kern="1200">
                <a:solidFill>
                  <a:schemeClr val="accent1">
                    <a:lumMod val="50000"/>
                  </a:schemeClr>
                </a:solidFill>
                <a:latin typeface="Arial"/>
                <a:ea typeface="+mj-ea"/>
                <a:cs typeface="Arial"/>
              </a:defRPr>
            </a:lvl1pPr>
          </a:lstStyle>
          <a:p>
            <a:r>
              <a:rPr lang="en-CA" altLang="en-US" sz="3200" dirty="0">
                <a:solidFill>
                  <a:srgbClr val="4D8356"/>
                </a:solidFill>
                <a:effectLst>
                  <a:outerShdw blurRad="50800" dist="38100" dir="2700000" algn="tl" rotWithShape="0">
                    <a:schemeClr val="tx1">
                      <a:lumMod val="65000"/>
                      <a:lumOff val="35000"/>
                    </a:schemeClr>
                  </a:outerShdw>
                </a:effectLst>
              </a:rPr>
              <a:t>Swarm Behaviour</a:t>
            </a:r>
          </a:p>
        </p:txBody>
      </p:sp>
    </p:spTree>
    <p:extLst>
      <p:ext uri="{BB962C8B-B14F-4D97-AF65-F5344CB8AC3E}">
        <p14:creationId xmlns:p14="http://schemas.microsoft.com/office/powerpoint/2010/main" val="258298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100" fill="hold"/>
                                        <p:tgtEl>
                                          <p:spTgt spid="3"/>
                                        </p:tgtEl>
                                      </p:cBhvr>
                                    </p:cmd>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descr="A picture containing object, clock&#10;&#10;Description automatically generated">
            <a:extLst>
              <a:ext uri="{FF2B5EF4-FFF2-40B4-BE49-F238E27FC236}">
                <a16:creationId xmlns:a16="http://schemas.microsoft.com/office/drawing/2014/main" id="{90D23F87-D07B-4A10-947F-A0910C1DA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23" y="5900309"/>
            <a:ext cx="871333" cy="867184"/>
          </a:xfrm>
          <a:prstGeom prst="rect">
            <a:avLst/>
          </a:prstGeom>
        </p:spPr>
      </p:pic>
      <p:sp>
        <p:nvSpPr>
          <p:cNvPr id="15" name="TextBox 14">
            <a:extLst>
              <a:ext uri="{FF2B5EF4-FFF2-40B4-BE49-F238E27FC236}">
                <a16:creationId xmlns:a16="http://schemas.microsoft.com/office/drawing/2014/main" id="{218E2466-B0B0-40AE-91D9-D1574FFC5851}"/>
              </a:ext>
            </a:extLst>
          </p:cNvPr>
          <p:cNvSpPr txBox="1"/>
          <p:nvPr/>
        </p:nvSpPr>
        <p:spPr>
          <a:xfrm>
            <a:off x="1549026" y="5894103"/>
            <a:ext cx="2047355" cy="861774"/>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100" dirty="0"/>
              <a:t>20</a:t>
            </a:r>
            <a:r>
              <a:rPr lang="en-US" sz="1100" baseline="30000" dirty="0"/>
              <a:t>th</a:t>
            </a:r>
            <a:r>
              <a:rPr lang="en-US" sz="1100" dirty="0"/>
              <a:t> Annual Conference</a:t>
            </a:r>
          </a:p>
          <a:p>
            <a:r>
              <a:rPr lang="en-US" sz="2800" b="1" dirty="0">
                <a:solidFill>
                  <a:srgbClr val="4D8356"/>
                </a:solidFill>
              </a:rPr>
              <a:t>IAMG</a:t>
            </a:r>
            <a:r>
              <a:rPr lang="en-US" sz="2800" b="1" dirty="0">
                <a:solidFill>
                  <a:schemeClr val="accent6"/>
                </a:solidFill>
              </a:rPr>
              <a:t>2019</a:t>
            </a:r>
            <a:endParaRPr lang="en-US" sz="2000" b="1" dirty="0">
              <a:solidFill>
                <a:schemeClr val="accent6"/>
              </a:solidFill>
            </a:endParaRPr>
          </a:p>
          <a:p>
            <a:r>
              <a:rPr lang="en-US" sz="1100" dirty="0"/>
              <a:t>State College, Pennsylvania, USA</a:t>
            </a:r>
            <a:endParaRPr lang="en-CA" sz="1100" dirty="0"/>
          </a:p>
        </p:txBody>
      </p:sp>
      <p:pic>
        <p:nvPicPr>
          <p:cNvPr id="2" name="IDW_Dip_Swarm">
            <a:hlinkClick r:id="" action="ppaction://media"/>
            <a:extLst>
              <a:ext uri="{FF2B5EF4-FFF2-40B4-BE49-F238E27FC236}">
                <a16:creationId xmlns:a16="http://schemas.microsoft.com/office/drawing/2014/main" id="{6BA6D022-34F1-456B-BCA6-711840E4A9F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52354" y="899569"/>
            <a:ext cx="6355882" cy="4507176"/>
          </a:xfrm>
          <a:prstGeom prst="rect">
            <a:avLst/>
          </a:prstGeom>
        </p:spPr>
      </p:pic>
      <p:sp>
        <p:nvSpPr>
          <p:cNvPr id="6" name="Rectangle 5">
            <a:extLst>
              <a:ext uri="{FF2B5EF4-FFF2-40B4-BE49-F238E27FC236}">
                <a16:creationId xmlns:a16="http://schemas.microsoft.com/office/drawing/2014/main" id="{DBABFDF9-FCEC-4F1B-8C10-F779D9AB5DFA}"/>
              </a:ext>
            </a:extLst>
          </p:cNvPr>
          <p:cNvSpPr/>
          <p:nvPr/>
        </p:nvSpPr>
        <p:spPr>
          <a:xfrm>
            <a:off x="7178915" y="6333901"/>
            <a:ext cx="4126514" cy="338554"/>
          </a:xfrm>
          <a:prstGeom prst="rect">
            <a:avLst/>
          </a:prstGeom>
        </p:spPr>
        <p:txBody>
          <a:bodyPr wrap="none">
            <a:spAutoFit/>
          </a:bodyPr>
          <a:lstStyle/>
          <a:p>
            <a:r>
              <a:rPr lang="en-CA" sz="1600" i="1" dirty="0"/>
              <a:t>Spatial Agents for Geological Surface Modelling</a:t>
            </a:r>
          </a:p>
        </p:txBody>
      </p:sp>
      <p:sp>
        <p:nvSpPr>
          <p:cNvPr id="7" name="Content Placeholder 2">
            <a:extLst>
              <a:ext uri="{FF2B5EF4-FFF2-40B4-BE49-F238E27FC236}">
                <a16:creationId xmlns:a16="http://schemas.microsoft.com/office/drawing/2014/main" id="{41F7C5D7-424C-48A5-9C86-2C9A17596EB0}"/>
              </a:ext>
            </a:extLst>
          </p:cNvPr>
          <p:cNvSpPr>
            <a:spLocks noGrp="1"/>
          </p:cNvSpPr>
          <p:nvPr>
            <p:ph idx="1"/>
          </p:nvPr>
        </p:nvSpPr>
        <p:spPr bwMode="auto">
          <a:xfrm>
            <a:off x="383764" y="2697482"/>
            <a:ext cx="4956331" cy="288645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eaLnBrk="1" hangingPunct="1"/>
            <a:r>
              <a:rPr lang="en-CA" altLang="en-US" sz="2800" dirty="0"/>
              <a:t>Structural estimation</a:t>
            </a:r>
          </a:p>
          <a:p>
            <a:pPr eaLnBrk="1" hangingPunct="1"/>
            <a:r>
              <a:rPr lang="en-CA" altLang="en-US" sz="2800" dirty="0"/>
              <a:t>IDW + SLERP </a:t>
            </a:r>
          </a:p>
          <a:p>
            <a:pPr eaLnBrk="1" hangingPunct="1"/>
            <a:r>
              <a:rPr lang="en-CA" altLang="en-US" sz="2800" dirty="0"/>
              <a:t>Controlled swarm behaviour</a:t>
            </a:r>
          </a:p>
        </p:txBody>
      </p:sp>
      <p:sp>
        <p:nvSpPr>
          <p:cNvPr id="8" name="Title 1">
            <a:extLst>
              <a:ext uri="{FF2B5EF4-FFF2-40B4-BE49-F238E27FC236}">
                <a16:creationId xmlns:a16="http://schemas.microsoft.com/office/drawing/2014/main" id="{42071A42-9BFA-4E51-9095-50B76DB4EE4F}"/>
              </a:ext>
            </a:extLst>
          </p:cNvPr>
          <p:cNvSpPr>
            <a:spLocks noGrp="1"/>
          </p:cNvSpPr>
          <p:nvPr>
            <p:ph type="title"/>
          </p:nvPr>
        </p:nvSpPr>
        <p:spPr bwMode="auto">
          <a:xfrm>
            <a:off x="0" y="899569"/>
            <a:ext cx="5010475" cy="619496"/>
          </a:xfr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sz="3200" dirty="0"/>
              <a:t>3D Estimation</a:t>
            </a:r>
            <a:endParaRPr lang="en-CA" altLang="en-US" sz="3200" dirty="0"/>
          </a:p>
        </p:txBody>
      </p:sp>
    </p:spTree>
    <p:extLst>
      <p:ext uri="{BB962C8B-B14F-4D97-AF65-F5344CB8AC3E}">
        <p14:creationId xmlns:p14="http://schemas.microsoft.com/office/powerpoint/2010/main" val="71760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88"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B9DCB32-50AE-4297-A9F4-896F3C7B4AEE}"/>
              </a:ext>
            </a:extLst>
          </p:cNvPr>
          <p:cNvSpPr>
            <a:spLocks noGrp="1"/>
          </p:cNvSpPr>
          <p:nvPr>
            <p:ph type="ctrTitle" idx="4294967295"/>
          </p:nvPr>
        </p:nvSpPr>
        <p:spPr>
          <a:xfrm>
            <a:off x="224742" y="2667"/>
            <a:ext cx="7904285" cy="861774"/>
          </a:xfrm>
          <a:effectLst>
            <a:outerShdw blurRad="50800" dist="38100" dir="2700000" algn="tl" rotWithShape="0">
              <a:prstClr val="black">
                <a:alpha val="40000"/>
              </a:prstClr>
            </a:outerShdw>
          </a:effectLst>
        </p:spPr>
        <p:txBody>
          <a:bodyPr>
            <a:normAutofit fontScale="90000"/>
          </a:bodyPr>
          <a:lstStyle/>
          <a:p>
            <a:br>
              <a:rPr lang="en-CA" sz="2800" b="1" dirty="0">
                <a:latin typeface="Arial" panose="020B0604020202020204" pitchFamily="34" charset="0"/>
                <a:cs typeface="Arial" panose="020B0604020202020204" pitchFamily="34" charset="0"/>
              </a:rPr>
            </a:br>
            <a:br>
              <a:rPr lang="en-CA" sz="2800" b="1" dirty="0">
                <a:latin typeface="Arial" panose="020B0604020202020204" pitchFamily="34" charset="0"/>
                <a:cs typeface="Arial" panose="020B0604020202020204" pitchFamily="34" charset="0"/>
              </a:rPr>
            </a:br>
            <a:r>
              <a:rPr lang="en-CA" sz="4400" dirty="0"/>
              <a:t>Conclusions</a:t>
            </a:r>
            <a:br>
              <a:rPr lang="en-CA" sz="2000" b="1" dirty="0">
                <a:latin typeface="Arial" panose="020B0604020202020204" pitchFamily="34" charset="0"/>
                <a:cs typeface="Arial" panose="020B0604020202020204" pitchFamily="34" charset="0"/>
              </a:rPr>
            </a:br>
            <a:endParaRPr lang="en-CA" sz="16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E5A3774-989D-4B85-8C26-ADAB3213D078}"/>
              </a:ext>
            </a:extLst>
          </p:cNvPr>
          <p:cNvSpPr/>
          <p:nvPr/>
        </p:nvSpPr>
        <p:spPr>
          <a:xfrm>
            <a:off x="10145817" y="6211669"/>
            <a:ext cx="1829860" cy="646331"/>
          </a:xfrm>
          <a:prstGeom prst="rect">
            <a:avLst/>
          </a:prstGeom>
        </p:spPr>
        <p:txBody>
          <a:bodyPr wrap="none">
            <a:spAutoFit/>
          </a:bodyPr>
          <a:lstStyle/>
          <a:p>
            <a:pPr algn="ctr"/>
            <a:r>
              <a:rPr lang="fr-CA" sz="1200" dirty="0">
                <a:latin typeface="+mj-lt"/>
              </a:rPr>
              <a:t> </a:t>
            </a:r>
          </a:p>
          <a:p>
            <a:pPr algn="ctr"/>
            <a:r>
              <a:rPr lang="fr-CA" sz="1200" u="sng" dirty="0">
                <a:solidFill>
                  <a:schemeClr val="tx1">
                    <a:lumMod val="50000"/>
                    <a:lumOff val="50000"/>
                  </a:schemeClr>
                </a:solidFill>
                <a:latin typeface="+mj-lt"/>
                <a:hlinkClick r:id="rId3">
                  <a:extLst>
                    <a:ext uri="{A12FA001-AC4F-418D-AE19-62706E023703}">
                      <ahyp:hlinkClr xmlns:ahyp="http://schemas.microsoft.com/office/drawing/2018/hyperlinkcolor" val="tx"/>
                    </a:ext>
                  </a:extLst>
                </a:hlinkClick>
              </a:rPr>
              <a:t>*eric.dekemp@canada.ca</a:t>
            </a:r>
            <a:r>
              <a:rPr lang="fr-CA" sz="1200" dirty="0">
                <a:solidFill>
                  <a:schemeClr val="tx1">
                    <a:lumMod val="50000"/>
                    <a:lumOff val="50000"/>
                  </a:schemeClr>
                </a:solidFill>
                <a:latin typeface="+mj-lt"/>
              </a:rPr>
              <a:t> </a:t>
            </a:r>
          </a:p>
          <a:p>
            <a:pPr algn="ctr"/>
            <a:endParaRPr lang="fr-CA" sz="1200" dirty="0">
              <a:latin typeface="+mj-lt"/>
            </a:endParaRPr>
          </a:p>
        </p:txBody>
      </p:sp>
      <p:pic>
        <p:nvPicPr>
          <p:cNvPr id="7" name="Picture 6" descr="A picture containing object, clock&#10;&#10;Description automatically generated">
            <a:extLst>
              <a:ext uri="{FF2B5EF4-FFF2-40B4-BE49-F238E27FC236}">
                <a16:creationId xmlns:a16="http://schemas.microsoft.com/office/drawing/2014/main" id="{BD58BFA7-ED73-452D-8E6D-0733E4C304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23" y="5900309"/>
            <a:ext cx="871333" cy="867184"/>
          </a:xfrm>
          <a:prstGeom prst="rect">
            <a:avLst/>
          </a:prstGeom>
        </p:spPr>
      </p:pic>
      <p:sp>
        <p:nvSpPr>
          <p:cNvPr id="8" name="TextBox 7">
            <a:extLst>
              <a:ext uri="{FF2B5EF4-FFF2-40B4-BE49-F238E27FC236}">
                <a16:creationId xmlns:a16="http://schemas.microsoft.com/office/drawing/2014/main" id="{ACDB77F4-A6D0-48E4-8F46-D92915517FF8}"/>
              </a:ext>
            </a:extLst>
          </p:cNvPr>
          <p:cNvSpPr txBox="1"/>
          <p:nvPr/>
        </p:nvSpPr>
        <p:spPr>
          <a:xfrm>
            <a:off x="1549026" y="5894103"/>
            <a:ext cx="2047355" cy="861774"/>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100" dirty="0"/>
              <a:t>20</a:t>
            </a:r>
            <a:r>
              <a:rPr lang="en-US" sz="1100" baseline="30000" dirty="0"/>
              <a:t>th</a:t>
            </a:r>
            <a:r>
              <a:rPr lang="en-US" sz="1100" dirty="0"/>
              <a:t> Annual Conference</a:t>
            </a:r>
          </a:p>
          <a:p>
            <a:r>
              <a:rPr lang="en-US" sz="2800" b="1" dirty="0">
                <a:solidFill>
                  <a:srgbClr val="4D8356"/>
                </a:solidFill>
              </a:rPr>
              <a:t>IAMG</a:t>
            </a:r>
            <a:r>
              <a:rPr lang="en-US" sz="2800" b="1" dirty="0">
                <a:solidFill>
                  <a:schemeClr val="accent6"/>
                </a:solidFill>
              </a:rPr>
              <a:t>2019</a:t>
            </a:r>
            <a:endParaRPr lang="en-US" sz="2000" b="1" dirty="0">
              <a:solidFill>
                <a:schemeClr val="accent6"/>
              </a:solidFill>
            </a:endParaRPr>
          </a:p>
          <a:p>
            <a:r>
              <a:rPr lang="en-US" sz="1100" dirty="0"/>
              <a:t>State College, Pennsylvania, USA</a:t>
            </a:r>
            <a:endParaRPr lang="en-CA" sz="1100" dirty="0"/>
          </a:p>
        </p:txBody>
      </p:sp>
      <p:pic>
        <p:nvPicPr>
          <p:cNvPr id="14" name="Picture 13" descr="A close up of a device&#10;&#10;Description automatically generated">
            <a:extLst>
              <a:ext uri="{FF2B5EF4-FFF2-40B4-BE49-F238E27FC236}">
                <a16:creationId xmlns:a16="http://schemas.microsoft.com/office/drawing/2014/main" id="{3831433D-F751-4BF8-9DE6-D7F624ABD2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043" y="431101"/>
            <a:ext cx="1419225" cy="1533525"/>
          </a:xfrm>
          <a:prstGeom prst="rect">
            <a:avLst/>
          </a:prstGeom>
        </p:spPr>
      </p:pic>
      <p:sp>
        <p:nvSpPr>
          <p:cNvPr id="11" name="Rectangle 10">
            <a:extLst>
              <a:ext uri="{FF2B5EF4-FFF2-40B4-BE49-F238E27FC236}">
                <a16:creationId xmlns:a16="http://schemas.microsoft.com/office/drawing/2014/main" id="{269559B3-408D-453A-A9C2-1C00659C08E1}"/>
              </a:ext>
            </a:extLst>
          </p:cNvPr>
          <p:cNvSpPr/>
          <p:nvPr/>
        </p:nvSpPr>
        <p:spPr>
          <a:xfrm>
            <a:off x="7849163" y="261824"/>
            <a:ext cx="4126514" cy="338554"/>
          </a:xfrm>
          <a:prstGeom prst="rect">
            <a:avLst/>
          </a:prstGeom>
        </p:spPr>
        <p:txBody>
          <a:bodyPr wrap="none">
            <a:spAutoFit/>
          </a:bodyPr>
          <a:lstStyle/>
          <a:p>
            <a:r>
              <a:rPr lang="en-CA" sz="1600" i="1" dirty="0"/>
              <a:t>Spatial Agents for Geological Surface Modelling</a:t>
            </a:r>
          </a:p>
        </p:txBody>
      </p:sp>
      <p:sp>
        <p:nvSpPr>
          <p:cNvPr id="17" name="Rectangle 16">
            <a:extLst>
              <a:ext uri="{FF2B5EF4-FFF2-40B4-BE49-F238E27FC236}">
                <a16:creationId xmlns:a16="http://schemas.microsoft.com/office/drawing/2014/main" id="{B16DF877-2726-4CDB-B3FE-0A57AB51DD18}"/>
              </a:ext>
            </a:extLst>
          </p:cNvPr>
          <p:cNvSpPr/>
          <p:nvPr/>
        </p:nvSpPr>
        <p:spPr>
          <a:xfrm>
            <a:off x="1545074" y="2405870"/>
            <a:ext cx="9660080" cy="3046988"/>
          </a:xfrm>
          <a:prstGeom prst="rect">
            <a:avLst/>
          </a:prstGeom>
        </p:spPr>
        <p:txBody>
          <a:bodyPr wrap="none">
            <a:spAutoFit/>
          </a:bodyPr>
          <a:lstStyle/>
          <a:p>
            <a:endParaRPr lang="en-US" sz="2400" dirty="0"/>
          </a:p>
          <a:p>
            <a:pPr marL="342900" indent="-342900">
              <a:buFont typeface="Arial" panose="020B0604020202020204" pitchFamily="34" charset="0"/>
              <a:buChar char="•"/>
            </a:pPr>
            <a:r>
              <a:rPr lang="en-CA" sz="2400" dirty="0"/>
              <a:t>Spatial Agents have potential for extending sparsely represented features</a:t>
            </a:r>
          </a:p>
          <a:p>
            <a:pPr marL="342900" indent="-342900">
              <a:buFont typeface="Arial" panose="020B0604020202020204" pitchFamily="34" charset="0"/>
              <a:buChar char="•"/>
            </a:pPr>
            <a:r>
              <a:rPr lang="en-CA" sz="2400" dirty="0"/>
              <a:t>Are able to model complex structural – vector fields (meshless)</a:t>
            </a:r>
          </a:p>
          <a:p>
            <a:pPr marL="342900" indent="-342900">
              <a:buFont typeface="Arial" panose="020B0604020202020204" pitchFamily="34" charset="0"/>
              <a:buChar char="•"/>
            </a:pPr>
            <a:r>
              <a:rPr lang="en-CA" sz="2400" dirty="0"/>
              <a:t>Can be used to construct primitive meshes (Topologic Surfaces)</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t>Worth further testing &amp; development for 3D Geological modelling</a:t>
            </a:r>
          </a:p>
          <a:p>
            <a:endParaRPr lang="en-CA" sz="2400" dirty="0"/>
          </a:p>
          <a:p>
            <a:r>
              <a:rPr lang="en-CA" sz="2400" dirty="0"/>
              <a:t> </a:t>
            </a:r>
          </a:p>
        </p:txBody>
      </p:sp>
    </p:spTree>
    <p:extLst>
      <p:ext uri="{BB962C8B-B14F-4D97-AF65-F5344CB8AC3E}">
        <p14:creationId xmlns:p14="http://schemas.microsoft.com/office/powerpoint/2010/main" val="347062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B9DCB32-50AE-4297-A9F4-896F3C7B4AEE}"/>
              </a:ext>
            </a:extLst>
          </p:cNvPr>
          <p:cNvSpPr>
            <a:spLocks noGrp="1"/>
          </p:cNvSpPr>
          <p:nvPr>
            <p:ph type="ctrTitle" idx="4294967295"/>
          </p:nvPr>
        </p:nvSpPr>
        <p:spPr>
          <a:xfrm>
            <a:off x="-960344" y="-327897"/>
            <a:ext cx="7904285" cy="2596989"/>
          </a:xfrm>
          <a:effectLst>
            <a:outerShdw blurRad="50800" dist="38100" dir="2700000" algn="tl" rotWithShape="0">
              <a:prstClr val="black">
                <a:alpha val="40000"/>
              </a:prstClr>
            </a:outerShdw>
          </a:effectLst>
        </p:spPr>
        <p:txBody>
          <a:bodyPr>
            <a:normAutofit/>
          </a:bodyPr>
          <a:lstStyle/>
          <a:p>
            <a:br>
              <a:rPr lang="en-CA" sz="2800" b="1" dirty="0">
                <a:latin typeface="Arial" panose="020B0604020202020204" pitchFamily="34" charset="0"/>
                <a:cs typeface="Arial" panose="020B0604020202020204" pitchFamily="34" charset="0"/>
              </a:rPr>
            </a:br>
            <a:br>
              <a:rPr lang="en-CA" sz="2800" b="1" dirty="0">
                <a:latin typeface="Arial" panose="020B0604020202020204" pitchFamily="34" charset="0"/>
                <a:cs typeface="Arial" panose="020B0604020202020204" pitchFamily="34" charset="0"/>
              </a:rPr>
            </a:br>
            <a:r>
              <a:rPr lang="en-CA" sz="4400" dirty="0"/>
              <a:t>Spatial Agents</a:t>
            </a:r>
            <a:br>
              <a:rPr lang="en-CA" sz="1600" b="1" dirty="0">
                <a:latin typeface="Arial" panose="020B0604020202020204" pitchFamily="34" charset="0"/>
                <a:cs typeface="Arial" panose="020B0604020202020204" pitchFamily="34" charset="0"/>
              </a:rPr>
            </a:br>
            <a:br>
              <a:rPr lang="en-CA" sz="2000" b="1" dirty="0">
                <a:latin typeface="Arial" panose="020B0604020202020204" pitchFamily="34" charset="0"/>
                <a:cs typeface="Arial" panose="020B0604020202020204" pitchFamily="34" charset="0"/>
              </a:rPr>
            </a:br>
            <a:endParaRPr lang="en-CA"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27638AE-47C0-457D-8F99-FEBD33967338}"/>
              </a:ext>
            </a:extLst>
          </p:cNvPr>
          <p:cNvSpPr/>
          <p:nvPr/>
        </p:nvSpPr>
        <p:spPr>
          <a:xfrm>
            <a:off x="1848065" y="5272335"/>
            <a:ext cx="2732095" cy="338554"/>
          </a:xfrm>
          <a:prstGeom prst="rect">
            <a:avLst/>
          </a:prstGeom>
        </p:spPr>
        <p:txBody>
          <a:bodyPr wrap="none">
            <a:spAutoFit/>
          </a:bodyPr>
          <a:lstStyle/>
          <a:p>
            <a:r>
              <a:rPr lang="en-CA" sz="1600" dirty="0">
                <a:solidFill>
                  <a:srgbClr val="4D8356"/>
                </a:solidFill>
              </a:rPr>
              <a:t>http://www.geosimulation.org</a:t>
            </a:r>
          </a:p>
        </p:txBody>
      </p:sp>
      <p:sp>
        <p:nvSpPr>
          <p:cNvPr id="3" name="TextBox 2">
            <a:extLst>
              <a:ext uri="{FF2B5EF4-FFF2-40B4-BE49-F238E27FC236}">
                <a16:creationId xmlns:a16="http://schemas.microsoft.com/office/drawing/2014/main" id="{C657A211-1ED7-45FC-84E3-B4DDA71A3AEA}"/>
              </a:ext>
            </a:extLst>
          </p:cNvPr>
          <p:cNvSpPr txBox="1"/>
          <p:nvPr/>
        </p:nvSpPr>
        <p:spPr>
          <a:xfrm>
            <a:off x="221411" y="5705856"/>
            <a:ext cx="5325949" cy="577081"/>
          </a:xfrm>
          <a:prstGeom prst="rect">
            <a:avLst/>
          </a:prstGeom>
          <a:noFill/>
        </p:spPr>
        <p:txBody>
          <a:bodyPr wrap="square" rtlCol="0">
            <a:spAutoFit/>
          </a:bodyPr>
          <a:lstStyle/>
          <a:p>
            <a:r>
              <a:rPr lang="en-US" sz="1050" dirty="0">
                <a:hlinkClick r:id="rId3">
                  <a:extLst>
                    <a:ext uri="{A12FA001-AC4F-418D-AE19-62706E023703}">
                      <ahyp:hlinkClr xmlns:ahyp="http://schemas.microsoft.com/office/drawing/2018/hyperlinkcolor" val="tx"/>
                    </a:ext>
                  </a:extLst>
                </a:hlinkClick>
              </a:rPr>
              <a:t>Dr. Paul M. Torrens</a:t>
            </a:r>
            <a:r>
              <a:rPr lang="en-US" sz="1050" dirty="0"/>
              <a:t>, </a:t>
            </a:r>
          </a:p>
          <a:p>
            <a:r>
              <a:rPr lang="en-US" sz="1050" dirty="0">
                <a:hlinkClick r:id="rId4">
                  <a:extLst>
                    <a:ext uri="{A12FA001-AC4F-418D-AE19-62706E023703}">
                      <ahyp:hlinkClr xmlns:ahyp="http://schemas.microsoft.com/office/drawing/2018/hyperlinkcolor" val="tx"/>
                    </a:ext>
                  </a:extLst>
                </a:hlinkClick>
              </a:rPr>
              <a:t>Center for Urban Science + Progress</a:t>
            </a:r>
            <a:r>
              <a:rPr lang="en-US" sz="1050" dirty="0"/>
              <a:t>, </a:t>
            </a:r>
          </a:p>
          <a:p>
            <a:r>
              <a:rPr lang="en-US" sz="1050" dirty="0">
                <a:hlinkClick r:id="rId5">
                  <a:extLst>
                    <a:ext uri="{A12FA001-AC4F-418D-AE19-62706E023703}">
                      <ahyp:hlinkClr xmlns:ahyp="http://schemas.microsoft.com/office/drawing/2018/hyperlinkcolor" val="tx"/>
                    </a:ext>
                  </a:extLst>
                </a:hlinkClick>
              </a:rPr>
              <a:t>New York University</a:t>
            </a:r>
            <a:endParaRPr lang="en-CA" sz="1050" dirty="0"/>
          </a:p>
        </p:txBody>
      </p:sp>
      <p:pic>
        <p:nvPicPr>
          <p:cNvPr id="11" name="Picture 10" descr="A group of people in a room&#10;&#10;Description automatically generated">
            <a:extLst>
              <a:ext uri="{FF2B5EF4-FFF2-40B4-BE49-F238E27FC236}">
                <a16:creationId xmlns:a16="http://schemas.microsoft.com/office/drawing/2014/main" id="{8509245C-4402-4BE4-AFC9-4B00548921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3711" y="1359568"/>
            <a:ext cx="6129085" cy="3853256"/>
          </a:xfrm>
          <a:prstGeom prst="rect">
            <a:avLst/>
          </a:prstGeom>
        </p:spPr>
      </p:pic>
      <p:sp>
        <p:nvSpPr>
          <p:cNvPr id="6" name="Rectangle 5">
            <a:extLst>
              <a:ext uri="{FF2B5EF4-FFF2-40B4-BE49-F238E27FC236}">
                <a16:creationId xmlns:a16="http://schemas.microsoft.com/office/drawing/2014/main" id="{D800F12C-39BD-4886-B466-3BA9A7ADEF0B}"/>
              </a:ext>
            </a:extLst>
          </p:cNvPr>
          <p:cNvSpPr/>
          <p:nvPr/>
        </p:nvSpPr>
        <p:spPr>
          <a:xfrm>
            <a:off x="470073" y="1856015"/>
            <a:ext cx="5077287" cy="3416320"/>
          </a:xfrm>
          <a:prstGeom prst="rect">
            <a:avLst/>
          </a:prstGeom>
        </p:spPr>
        <p:txBody>
          <a:bodyPr wrap="none">
            <a:spAutoFit/>
          </a:bodyPr>
          <a:lstStyle/>
          <a:p>
            <a:r>
              <a:rPr lang="en-US" sz="2400" dirty="0"/>
              <a:t>Software entities:</a:t>
            </a:r>
          </a:p>
          <a:p>
            <a:endParaRPr lang="en-US" sz="2400" dirty="0"/>
          </a:p>
          <a:p>
            <a:pPr marL="342900" indent="-342900">
              <a:buFont typeface="Arial" panose="020B0604020202020204" pitchFamily="34" charset="0"/>
              <a:buChar char="•"/>
            </a:pPr>
            <a:r>
              <a:rPr lang="en-US" sz="2400" dirty="0"/>
              <a:t>Semi-autonomous</a:t>
            </a:r>
          </a:p>
          <a:p>
            <a:pPr marL="342900" indent="-342900">
              <a:buFont typeface="Arial" panose="020B0604020202020204" pitchFamily="34" charset="0"/>
              <a:buChar char="•"/>
            </a:pPr>
            <a:r>
              <a:rPr lang="en-CA" sz="2400" dirty="0"/>
              <a:t>Beliefs and behaviors</a:t>
            </a:r>
          </a:p>
          <a:p>
            <a:pPr marL="342900" indent="-342900">
              <a:buFont typeface="Arial" panose="020B0604020202020204" pitchFamily="34" charset="0"/>
              <a:buChar char="•"/>
            </a:pPr>
            <a:r>
              <a:rPr lang="en-CA" sz="2400" dirty="0"/>
              <a:t>Non-centralized</a:t>
            </a:r>
          </a:p>
          <a:p>
            <a:pPr marL="342900" indent="-342900">
              <a:buFont typeface="Arial" panose="020B0604020202020204" pitchFamily="34" charset="0"/>
              <a:buChar char="•"/>
            </a:pPr>
            <a:r>
              <a:rPr lang="en-CA" sz="2400" dirty="0"/>
              <a:t>Communicate (others, environment)</a:t>
            </a:r>
          </a:p>
          <a:p>
            <a:endParaRPr lang="en-CA" sz="2400" dirty="0"/>
          </a:p>
          <a:p>
            <a:r>
              <a:rPr lang="en-CA" sz="2400" dirty="0"/>
              <a:t>Solve complex problems (efficiently)  </a:t>
            </a:r>
          </a:p>
          <a:p>
            <a:endParaRPr lang="en-CA" sz="2400" dirty="0"/>
          </a:p>
        </p:txBody>
      </p:sp>
      <p:pic>
        <p:nvPicPr>
          <p:cNvPr id="8" name="Picture 7" descr="A picture containing object, clock&#10;&#10;Description automatically generated">
            <a:extLst>
              <a:ext uri="{FF2B5EF4-FFF2-40B4-BE49-F238E27FC236}">
                <a16:creationId xmlns:a16="http://schemas.microsoft.com/office/drawing/2014/main" id="{E1D7FB6B-60B8-4165-BDBB-136EC0CBB0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7299" y="5900309"/>
            <a:ext cx="871333" cy="867184"/>
          </a:xfrm>
          <a:prstGeom prst="rect">
            <a:avLst/>
          </a:prstGeom>
        </p:spPr>
      </p:pic>
      <p:sp>
        <p:nvSpPr>
          <p:cNvPr id="9" name="TextBox 8">
            <a:extLst>
              <a:ext uri="{FF2B5EF4-FFF2-40B4-BE49-F238E27FC236}">
                <a16:creationId xmlns:a16="http://schemas.microsoft.com/office/drawing/2014/main" id="{CDFC9679-5633-4247-81FA-2A0AA8859207}"/>
              </a:ext>
            </a:extLst>
          </p:cNvPr>
          <p:cNvSpPr txBox="1"/>
          <p:nvPr/>
        </p:nvSpPr>
        <p:spPr>
          <a:xfrm>
            <a:off x="10120002" y="5894103"/>
            <a:ext cx="2047355" cy="861774"/>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100" dirty="0"/>
              <a:t>20</a:t>
            </a:r>
            <a:r>
              <a:rPr lang="en-US" sz="1100" baseline="30000" dirty="0"/>
              <a:t>th</a:t>
            </a:r>
            <a:r>
              <a:rPr lang="en-US" sz="1100" dirty="0"/>
              <a:t> Annual Conference</a:t>
            </a:r>
          </a:p>
          <a:p>
            <a:r>
              <a:rPr lang="en-US" sz="2800" b="1" dirty="0">
                <a:solidFill>
                  <a:srgbClr val="4D8356"/>
                </a:solidFill>
              </a:rPr>
              <a:t>IAMG</a:t>
            </a:r>
            <a:r>
              <a:rPr lang="en-US" sz="2800" b="1" dirty="0">
                <a:solidFill>
                  <a:schemeClr val="accent6"/>
                </a:solidFill>
              </a:rPr>
              <a:t>2019</a:t>
            </a:r>
            <a:endParaRPr lang="en-US" sz="2000" b="1" dirty="0">
              <a:solidFill>
                <a:schemeClr val="accent6"/>
              </a:solidFill>
            </a:endParaRPr>
          </a:p>
          <a:p>
            <a:r>
              <a:rPr lang="en-US" sz="1100" dirty="0"/>
              <a:t>State College, Pennsylvania, USA</a:t>
            </a:r>
            <a:endParaRPr lang="en-CA" sz="1100" dirty="0"/>
          </a:p>
        </p:txBody>
      </p:sp>
    </p:spTree>
    <p:extLst>
      <p:ext uri="{BB962C8B-B14F-4D97-AF65-F5344CB8AC3E}">
        <p14:creationId xmlns:p14="http://schemas.microsoft.com/office/powerpoint/2010/main" val="403974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B9DCB32-50AE-4297-A9F4-896F3C7B4AEE}"/>
              </a:ext>
            </a:extLst>
          </p:cNvPr>
          <p:cNvSpPr>
            <a:spLocks noGrp="1"/>
          </p:cNvSpPr>
          <p:nvPr>
            <p:ph type="ctrTitle" idx="4294967295"/>
          </p:nvPr>
        </p:nvSpPr>
        <p:spPr>
          <a:xfrm>
            <a:off x="2143857" y="1010652"/>
            <a:ext cx="7904285" cy="2596989"/>
          </a:xfrm>
          <a:effectLst>
            <a:outerShdw blurRad="50800" dist="38100" dir="2700000" algn="tl" rotWithShape="0">
              <a:prstClr val="black">
                <a:alpha val="40000"/>
              </a:prstClr>
            </a:outerShdw>
          </a:effectLst>
        </p:spPr>
        <p:txBody>
          <a:bodyPr>
            <a:normAutofit/>
          </a:bodyPr>
          <a:lstStyle/>
          <a:p>
            <a:br>
              <a:rPr lang="en-CA" sz="2800" b="1" dirty="0">
                <a:latin typeface="Arial" panose="020B0604020202020204" pitchFamily="34" charset="0"/>
                <a:cs typeface="Arial" panose="020B0604020202020204" pitchFamily="34" charset="0"/>
              </a:rPr>
            </a:br>
            <a:br>
              <a:rPr lang="en-CA" sz="2800" b="1" dirty="0">
                <a:latin typeface="Arial" panose="020B0604020202020204" pitchFamily="34" charset="0"/>
                <a:cs typeface="Arial" panose="020B0604020202020204" pitchFamily="34" charset="0"/>
              </a:rPr>
            </a:br>
            <a:r>
              <a:rPr lang="en-CA" sz="4400" dirty="0"/>
              <a:t>Fin! Merci!</a:t>
            </a:r>
            <a:br>
              <a:rPr lang="en-CA" sz="1600" b="1" dirty="0">
                <a:latin typeface="Arial" panose="020B0604020202020204" pitchFamily="34" charset="0"/>
                <a:cs typeface="Arial" panose="020B0604020202020204" pitchFamily="34" charset="0"/>
              </a:rPr>
            </a:br>
            <a:br>
              <a:rPr lang="en-CA" sz="2000" b="1" dirty="0">
                <a:latin typeface="Arial" panose="020B0604020202020204" pitchFamily="34" charset="0"/>
                <a:cs typeface="Arial" panose="020B0604020202020204" pitchFamily="34" charset="0"/>
              </a:rPr>
            </a:br>
            <a:endParaRPr lang="en-CA" sz="16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E5A3774-989D-4B85-8C26-ADAB3213D078}"/>
              </a:ext>
            </a:extLst>
          </p:cNvPr>
          <p:cNvSpPr/>
          <p:nvPr/>
        </p:nvSpPr>
        <p:spPr>
          <a:xfrm>
            <a:off x="10145817" y="6211669"/>
            <a:ext cx="1829860" cy="646331"/>
          </a:xfrm>
          <a:prstGeom prst="rect">
            <a:avLst/>
          </a:prstGeom>
        </p:spPr>
        <p:txBody>
          <a:bodyPr wrap="none">
            <a:spAutoFit/>
          </a:bodyPr>
          <a:lstStyle/>
          <a:p>
            <a:pPr algn="ctr"/>
            <a:r>
              <a:rPr lang="fr-CA" sz="1200" dirty="0">
                <a:latin typeface="+mj-lt"/>
              </a:rPr>
              <a:t> </a:t>
            </a:r>
          </a:p>
          <a:p>
            <a:pPr algn="ctr"/>
            <a:r>
              <a:rPr lang="fr-CA" sz="1200" u="sng" dirty="0">
                <a:solidFill>
                  <a:schemeClr val="tx1">
                    <a:lumMod val="50000"/>
                    <a:lumOff val="50000"/>
                  </a:schemeClr>
                </a:solidFill>
                <a:latin typeface="+mj-lt"/>
                <a:hlinkClick r:id="rId3">
                  <a:extLst>
                    <a:ext uri="{A12FA001-AC4F-418D-AE19-62706E023703}">
                      <ahyp:hlinkClr xmlns:ahyp="http://schemas.microsoft.com/office/drawing/2018/hyperlinkcolor" val="tx"/>
                    </a:ext>
                  </a:extLst>
                </a:hlinkClick>
              </a:rPr>
              <a:t>*eric.dekemp@canada.ca</a:t>
            </a:r>
            <a:r>
              <a:rPr lang="fr-CA" sz="1200" dirty="0">
                <a:solidFill>
                  <a:schemeClr val="tx1">
                    <a:lumMod val="50000"/>
                    <a:lumOff val="50000"/>
                  </a:schemeClr>
                </a:solidFill>
                <a:latin typeface="+mj-lt"/>
              </a:rPr>
              <a:t> </a:t>
            </a:r>
          </a:p>
          <a:p>
            <a:pPr algn="ctr"/>
            <a:endParaRPr lang="fr-CA" sz="1200" dirty="0">
              <a:latin typeface="+mj-lt"/>
            </a:endParaRPr>
          </a:p>
        </p:txBody>
      </p:sp>
      <p:pic>
        <p:nvPicPr>
          <p:cNvPr id="7" name="Picture 6" descr="A picture containing object, clock&#10;&#10;Description automatically generated">
            <a:extLst>
              <a:ext uri="{FF2B5EF4-FFF2-40B4-BE49-F238E27FC236}">
                <a16:creationId xmlns:a16="http://schemas.microsoft.com/office/drawing/2014/main" id="{BD58BFA7-ED73-452D-8E6D-0733E4C304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23" y="5900309"/>
            <a:ext cx="871333" cy="867184"/>
          </a:xfrm>
          <a:prstGeom prst="rect">
            <a:avLst/>
          </a:prstGeom>
        </p:spPr>
      </p:pic>
      <p:sp>
        <p:nvSpPr>
          <p:cNvPr id="8" name="TextBox 7">
            <a:extLst>
              <a:ext uri="{FF2B5EF4-FFF2-40B4-BE49-F238E27FC236}">
                <a16:creationId xmlns:a16="http://schemas.microsoft.com/office/drawing/2014/main" id="{ACDB77F4-A6D0-48E4-8F46-D92915517FF8}"/>
              </a:ext>
            </a:extLst>
          </p:cNvPr>
          <p:cNvSpPr txBox="1"/>
          <p:nvPr/>
        </p:nvSpPr>
        <p:spPr>
          <a:xfrm>
            <a:off x="1549026" y="5894103"/>
            <a:ext cx="2047355" cy="861774"/>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100" dirty="0"/>
              <a:t>20</a:t>
            </a:r>
            <a:r>
              <a:rPr lang="en-US" sz="1100" baseline="30000" dirty="0"/>
              <a:t>th</a:t>
            </a:r>
            <a:r>
              <a:rPr lang="en-US" sz="1100" dirty="0"/>
              <a:t> Annual Conference</a:t>
            </a:r>
          </a:p>
          <a:p>
            <a:r>
              <a:rPr lang="en-US" sz="2800" b="1" dirty="0">
                <a:solidFill>
                  <a:srgbClr val="4D8356"/>
                </a:solidFill>
              </a:rPr>
              <a:t>IAMG</a:t>
            </a:r>
            <a:r>
              <a:rPr lang="en-US" sz="2800" b="1" dirty="0">
                <a:solidFill>
                  <a:schemeClr val="accent6"/>
                </a:solidFill>
              </a:rPr>
              <a:t>2019</a:t>
            </a:r>
            <a:endParaRPr lang="en-US" sz="2000" b="1" dirty="0">
              <a:solidFill>
                <a:schemeClr val="accent6"/>
              </a:solidFill>
            </a:endParaRPr>
          </a:p>
          <a:p>
            <a:r>
              <a:rPr lang="en-US" sz="1100" dirty="0"/>
              <a:t>State College, Pennsylvania, USA</a:t>
            </a:r>
            <a:endParaRPr lang="en-CA" sz="1100" dirty="0"/>
          </a:p>
        </p:txBody>
      </p:sp>
      <p:pic>
        <p:nvPicPr>
          <p:cNvPr id="14" name="Picture 13" descr="A close up of a device&#10;&#10;Description automatically generated">
            <a:extLst>
              <a:ext uri="{FF2B5EF4-FFF2-40B4-BE49-F238E27FC236}">
                <a16:creationId xmlns:a16="http://schemas.microsoft.com/office/drawing/2014/main" id="{3831433D-F751-4BF8-9DE6-D7F624ABD2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043" y="431101"/>
            <a:ext cx="1419225" cy="1533525"/>
          </a:xfrm>
          <a:prstGeom prst="rect">
            <a:avLst/>
          </a:prstGeom>
        </p:spPr>
      </p:pic>
      <p:pic>
        <p:nvPicPr>
          <p:cNvPr id="10" name="Picture 9" descr="A dirt road with trees on the side of a mountain&#10;&#10;Description automatically generated">
            <a:extLst>
              <a:ext uri="{FF2B5EF4-FFF2-40B4-BE49-F238E27FC236}">
                <a16:creationId xmlns:a16="http://schemas.microsoft.com/office/drawing/2014/main" id="{472EE17B-8253-4957-A069-F6FD8F9AC4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38971" y="3349511"/>
            <a:ext cx="1956783" cy="1467587"/>
          </a:xfrm>
          <a:prstGeom prst="rect">
            <a:avLst/>
          </a:prstGeom>
        </p:spPr>
      </p:pic>
      <p:pic>
        <p:nvPicPr>
          <p:cNvPr id="12" name="Picture 11" descr="A rocky mountain&#10;&#10;Description automatically generated">
            <a:extLst>
              <a:ext uri="{FF2B5EF4-FFF2-40B4-BE49-F238E27FC236}">
                <a16:creationId xmlns:a16="http://schemas.microsoft.com/office/drawing/2014/main" id="{2B92AFE9-590F-4840-B732-331245966F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49898" y="3242320"/>
            <a:ext cx="2099704" cy="1574778"/>
          </a:xfrm>
          <a:prstGeom prst="rect">
            <a:avLst/>
          </a:prstGeom>
        </p:spPr>
      </p:pic>
      <p:pic>
        <p:nvPicPr>
          <p:cNvPr id="15" name="Picture 14" descr="The side of a mountain&#10;&#10;Description automatically generated">
            <a:extLst>
              <a:ext uri="{FF2B5EF4-FFF2-40B4-BE49-F238E27FC236}">
                <a16:creationId xmlns:a16="http://schemas.microsoft.com/office/drawing/2014/main" id="{C43D82E0-CF51-4346-B9FA-886ED9E623F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93242" y="3041632"/>
            <a:ext cx="2367287" cy="1775466"/>
          </a:xfrm>
          <a:prstGeom prst="rect">
            <a:avLst/>
          </a:prstGeom>
        </p:spPr>
      </p:pic>
      <p:sp>
        <p:nvSpPr>
          <p:cNvPr id="11" name="Rectangle 10">
            <a:extLst>
              <a:ext uri="{FF2B5EF4-FFF2-40B4-BE49-F238E27FC236}">
                <a16:creationId xmlns:a16="http://schemas.microsoft.com/office/drawing/2014/main" id="{269559B3-408D-453A-A9C2-1C00659C08E1}"/>
              </a:ext>
            </a:extLst>
          </p:cNvPr>
          <p:cNvSpPr/>
          <p:nvPr/>
        </p:nvSpPr>
        <p:spPr>
          <a:xfrm>
            <a:off x="7849163" y="261824"/>
            <a:ext cx="4126514" cy="338554"/>
          </a:xfrm>
          <a:prstGeom prst="rect">
            <a:avLst/>
          </a:prstGeom>
        </p:spPr>
        <p:txBody>
          <a:bodyPr wrap="none">
            <a:spAutoFit/>
          </a:bodyPr>
          <a:lstStyle/>
          <a:p>
            <a:r>
              <a:rPr lang="en-CA" sz="1600" i="1" dirty="0"/>
              <a:t>Spatial Agents for Geological Surface Modelling</a:t>
            </a:r>
          </a:p>
        </p:txBody>
      </p:sp>
      <p:sp>
        <p:nvSpPr>
          <p:cNvPr id="13" name="TextBox 12">
            <a:extLst>
              <a:ext uri="{FF2B5EF4-FFF2-40B4-BE49-F238E27FC236}">
                <a16:creationId xmlns:a16="http://schemas.microsoft.com/office/drawing/2014/main" id="{F6D52974-EE48-4110-91AE-3659D928B2D7}"/>
              </a:ext>
            </a:extLst>
          </p:cNvPr>
          <p:cNvSpPr txBox="1"/>
          <p:nvPr/>
        </p:nvSpPr>
        <p:spPr>
          <a:xfrm>
            <a:off x="7956765" y="4817098"/>
            <a:ext cx="1728358" cy="246221"/>
          </a:xfrm>
          <a:prstGeom prst="rect">
            <a:avLst/>
          </a:prstGeom>
          <a:noFill/>
        </p:spPr>
        <p:txBody>
          <a:bodyPr wrap="none" rtlCol="0">
            <a:spAutoFit/>
          </a:bodyPr>
          <a:lstStyle/>
          <a:p>
            <a:r>
              <a:rPr lang="en-US" sz="1000" dirty="0"/>
              <a:t>2003 </a:t>
            </a:r>
            <a:r>
              <a:rPr lang="en-US" sz="1000" dirty="0" err="1"/>
              <a:t>Ugab</a:t>
            </a:r>
            <a:r>
              <a:rPr lang="en-US" sz="1000" dirty="0"/>
              <a:t> Fold Belt, Namibia</a:t>
            </a:r>
            <a:endParaRPr lang="en-CA" sz="1000" dirty="0"/>
          </a:p>
        </p:txBody>
      </p:sp>
    </p:spTree>
    <p:extLst>
      <p:ext uri="{BB962C8B-B14F-4D97-AF65-F5344CB8AC3E}">
        <p14:creationId xmlns:p14="http://schemas.microsoft.com/office/powerpoint/2010/main" val="213901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B9DCB32-50AE-4297-A9F4-896F3C7B4AEE}"/>
              </a:ext>
            </a:extLst>
          </p:cNvPr>
          <p:cNvSpPr>
            <a:spLocks noGrp="1"/>
          </p:cNvSpPr>
          <p:nvPr>
            <p:ph type="ctrTitle" idx="4294967295"/>
          </p:nvPr>
        </p:nvSpPr>
        <p:spPr>
          <a:xfrm>
            <a:off x="-1240693" y="-614723"/>
            <a:ext cx="7904285" cy="2596989"/>
          </a:xfrm>
          <a:effectLst>
            <a:outerShdw blurRad="50800" dist="38100" dir="2700000" algn="tl" rotWithShape="0">
              <a:prstClr val="black">
                <a:alpha val="40000"/>
              </a:prstClr>
            </a:outerShdw>
          </a:effectLst>
        </p:spPr>
        <p:txBody>
          <a:bodyPr>
            <a:normAutofit/>
          </a:bodyPr>
          <a:lstStyle/>
          <a:p>
            <a:br>
              <a:rPr lang="en-CA" sz="2800" b="1" dirty="0">
                <a:latin typeface="Arial" panose="020B0604020202020204" pitchFamily="34" charset="0"/>
                <a:cs typeface="Arial" panose="020B0604020202020204" pitchFamily="34" charset="0"/>
              </a:rPr>
            </a:br>
            <a:br>
              <a:rPr lang="en-CA" sz="2800" b="1" dirty="0">
                <a:latin typeface="Arial" panose="020B0604020202020204" pitchFamily="34" charset="0"/>
                <a:cs typeface="Arial" panose="020B0604020202020204" pitchFamily="34" charset="0"/>
              </a:rPr>
            </a:br>
            <a:r>
              <a:rPr lang="en-CA" sz="4400" dirty="0"/>
              <a:t>Complex Geology</a:t>
            </a:r>
            <a:br>
              <a:rPr lang="en-CA" sz="1600" b="1" dirty="0">
                <a:latin typeface="Arial" panose="020B0604020202020204" pitchFamily="34" charset="0"/>
                <a:cs typeface="Arial" panose="020B0604020202020204" pitchFamily="34" charset="0"/>
              </a:rPr>
            </a:br>
            <a:br>
              <a:rPr lang="en-CA" sz="2000" b="1" dirty="0">
                <a:latin typeface="Arial" panose="020B0604020202020204" pitchFamily="34" charset="0"/>
                <a:cs typeface="Arial" panose="020B0604020202020204" pitchFamily="34" charset="0"/>
              </a:rPr>
            </a:br>
            <a:endParaRPr lang="en-CA" sz="1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800F12C-39BD-4886-B466-3BA9A7ADEF0B}"/>
              </a:ext>
            </a:extLst>
          </p:cNvPr>
          <p:cNvSpPr/>
          <p:nvPr/>
        </p:nvSpPr>
        <p:spPr>
          <a:xfrm>
            <a:off x="636940" y="1484312"/>
            <a:ext cx="5200079" cy="1938992"/>
          </a:xfrm>
          <a:prstGeom prst="rect">
            <a:avLst/>
          </a:prstGeom>
        </p:spPr>
        <p:txBody>
          <a:bodyPr wrap="square">
            <a:spAutoFit/>
          </a:bodyPr>
          <a:lstStyle/>
          <a:p>
            <a:r>
              <a:rPr lang="en-US" sz="2400" dirty="0"/>
              <a:t>Multi-scalar</a:t>
            </a:r>
          </a:p>
          <a:p>
            <a:r>
              <a:rPr lang="en-US" sz="2400" dirty="0"/>
              <a:t>Non-stationary</a:t>
            </a:r>
          </a:p>
          <a:p>
            <a:r>
              <a:rPr lang="en-US" sz="2400" dirty="0"/>
              <a:t>Multi-parameter </a:t>
            </a:r>
          </a:p>
          <a:p>
            <a:r>
              <a:rPr lang="en-US" sz="2400" dirty="0"/>
              <a:t>Stratigraphy + Structure + Properties </a:t>
            </a:r>
          </a:p>
          <a:p>
            <a:r>
              <a:rPr lang="en-CA" sz="2400" dirty="0">
                <a:solidFill>
                  <a:schemeClr val="tx1">
                    <a:lumMod val="95000"/>
                    <a:lumOff val="5000"/>
                  </a:schemeClr>
                </a:solidFill>
              </a:rPr>
              <a:t>Interpreted with</a:t>
            </a:r>
            <a:r>
              <a:rPr lang="en-CA" sz="2400" dirty="0">
                <a:solidFill>
                  <a:srgbClr val="D00000"/>
                </a:solidFill>
              </a:rPr>
              <a:t> Data</a:t>
            </a:r>
            <a:r>
              <a:rPr lang="en-CA" sz="2400" dirty="0"/>
              <a:t> &amp; </a:t>
            </a:r>
            <a:r>
              <a:rPr lang="en-CA" sz="2400" dirty="0">
                <a:solidFill>
                  <a:srgbClr val="4D8356"/>
                </a:solidFill>
              </a:rPr>
              <a:t>Knowledge</a:t>
            </a:r>
          </a:p>
        </p:txBody>
      </p:sp>
      <p:pic>
        <p:nvPicPr>
          <p:cNvPr id="7" name="Picture 8" descr="Section">
            <a:extLst>
              <a:ext uri="{FF2B5EF4-FFF2-40B4-BE49-F238E27FC236}">
                <a16:creationId xmlns:a16="http://schemas.microsoft.com/office/drawing/2014/main" id="{D9EAF013-DC18-4CCC-A5BC-51F392CFDD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1176" y="1027103"/>
            <a:ext cx="4439089" cy="169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EdK_2008_0001">
            <a:extLst>
              <a:ext uri="{FF2B5EF4-FFF2-40B4-BE49-F238E27FC236}">
                <a16:creationId xmlns:a16="http://schemas.microsoft.com/office/drawing/2014/main" id="{A011708E-2118-4AB6-8AE3-90DBA15EA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1176" y="2929331"/>
            <a:ext cx="4439089" cy="3296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Location_Noranda">
            <a:extLst>
              <a:ext uri="{FF2B5EF4-FFF2-40B4-BE49-F238E27FC236}">
                <a16:creationId xmlns:a16="http://schemas.microsoft.com/office/drawing/2014/main" id="{12D75424-F05D-47CD-8103-9C9C5D0C79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1450" y="3557716"/>
            <a:ext cx="1963738"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0">
            <a:extLst>
              <a:ext uri="{FF2B5EF4-FFF2-40B4-BE49-F238E27FC236}">
                <a16:creationId xmlns:a16="http://schemas.microsoft.com/office/drawing/2014/main" id="{9EBE5EA0-EEDB-42CC-90A6-ECCF8FFA4789}"/>
              </a:ext>
            </a:extLst>
          </p:cNvPr>
          <p:cNvSpPr>
            <a:spLocks noChangeArrowheads="1"/>
          </p:cNvSpPr>
          <p:nvPr/>
        </p:nvSpPr>
        <p:spPr bwMode="auto">
          <a:xfrm>
            <a:off x="7038975" y="5229225"/>
            <a:ext cx="5889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457200" indent="-457200" eaLnBrk="0" hangingPunct="0">
              <a:defRPr sz="1200">
                <a:solidFill>
                  <a:schemeClr val="bg1"/>
                </a:solidFill>
                <a:latin typeface="Arial" panose="020B0604020202020204" pitchFamily="34" charset="0"/>
              </a:defRPr>
            </a:lvl1pPr>
            <a:lvl2pPr marL="742950" indent="-285750" eaLnBrk="0" hangingPunct="0">
              <a:defRPr sz="1200">
                <a:solidFill>
                  <a:schemeClr val="bg1"/>
                </a:solidFill>
                <a:latin typeface="Arial" panose="020B0604020202020204" pitchFamily="34" charset="0"/>
              </a:defRPr>
            </a:lvl2pPr>
            <a:lvl3pPr marL="1143000" indent="-228600" eaLnBrk="0" hangingPunct="0">
              <a:defRPr sz="1200">
                <a:solidFill>
                  <a:schemeClr val="bg1"/>
                </a:solidFill>
                <a:latin typeface="Arial" panose="020B0604020202020204" pitchFamily="34" charset="0"/>
              </a:defRPr>
            </a:lvl3pPr>
            <a:lvl4pPr marL="1600200" indent="-228600" eaLnBrk="0" hangingPunct="0">
              <a:defRPr sz="1200">
                <a:solidFill>
                  <a:schemeClr val="bg1"/>
                </a:solidFill>
                <a:latin typeface="Arial" panose="020B0604020202020204" pitchFamily="34" charset="0"/>
              </a:defRPr>
            </a:lvl4pPr>
            <a:lvl5pPr marL="2057400" indent="-228600" eaLnBrk="0" hangingPunct="0">
              <a:defRPr sz="1200">
                <a:solidFill>
                  <a:schemeClr val="bg1"/>
                </a:solidFill>
                <a:latin typeface="Arial" panose="020B0604020202020204" pitchFamily="34" charset="0"/>
              </a:defRPr>
            </a:lvl5pPr>
            <a:lvl6pPr marL="2514600" indent="-228600" eaLnBrk="0" fontAlgn="base" hangingPunct="0">
              <a:spcBef>
                <a:spcPct val="0"/>
              </a:spcBef>
              <a:spcAft>
                <a:spcPct val="0"/>
              </a:spcAft>
              <a:defRPr sz="1200">
                <a:solidFill>
                  <a:schemeClr val="bg1"/>
                </a:solidFill>
                <a:latin typeface="Arial" panose="020B0604020202020204" pitchFamily="34" charset="0"/>
              </a:defRPr>
            </a:lvl6pPr>
            <a:lvl7pPr marL="2971800" indent="-228600" eaLnBrk="0" fontAlgn="base" hangingPunct="0">
              <a:spcBef>
                <a:spcPct val="0"/>
              </a:spcBef>
              <a:spcAft>
                <a:spcPct val="0"/>
              </a:spcAft>
              <a:defRPr sz="1200">
                <a:solidFill>
                  <a:schemeClr val="bg1"/>
                </a:solidFill>
                <a:latin typeface="Arial" panose="020B0604020202020204" pitchFamily="34" charset="0"/>
              </a:defRPr>
            </a:lvl7pPr>
            <a:lvl8pPr marL="3429000" indent="-228600" eaLnBrk="0" fontAlgn="base" hangingPunct="0">
              <a:spcBef>
                <a:spcPct val="0"/>
              </a:spcBef>
              <a:spcAft>
                <a:spcPct val="0"/>
              </a:spcAft>
              <a:defRPr sz="1200">
                <a:solidFill>
                  <a:schemeClr val="bg1"/>
                </a:solidFill>
                <a:latin typeface="Arial" panose="020B0604020202020204" pitchFamily="34" charset="0"/>
              </a:defRPr>
            </a:lvl8pPr>
            <a:lvl9pPr marL="3886200" indent="-228600" eaLnBrk="0" fontAlgn="base" hangingPunct="0">
              <a:spcBef>
                <a:spcPct val="0"/>
              </a:spcBef>
              <a:spcAft>
                <a:spcPct val="0"/>
              </a:spcAft>
              <a:defRPr sz="1200">
                <a:solidFill>
                  <a:schemeClr val="bg1"/>
                </a:solidFill>
                <a:latin typeface="Arial" panose="020B0604020202020204" pitchFamily="34" charset="0"/>
              </a:defRPr>
            </a:lvl9pPr>
          </a:lstStyle>
          <a:p>
            <a:pPr eaLnBrk="1" fontAlgn="base" hangingPunct="1">
              <a:spcBef>
                <a:spcPct val="0"/>
              </a:spcBef>
              <a:spcAft>
                <a:spcPct val="0"/>
              </a:spcAft>
            </a:pPr>
            <a:r>
              <a:rPr lang="en-US" altLang="en-US" sz="1400" b="1" dirty="0">
                <a:solidFill>
                  <a:srgbClr val="DDDDDD"/>
                </a:solidFill>
                <a:cs typeface="Arial" panose="020B0604020202020204" pitchFamily="34" charset="0"/>
              </a:rPr>
              <a:t>5 km</a:t>
            </a:r>
            <a:endParaRPr lang="en-CA" altLang="en-US" sz="1400" b="1" dirty="0">
              <a:solidFill>
                <a:srgbClr val="DDDDDD"/>
              </a:solidFill>
              <a:cs typeface="Arial" panose="020B0604020202020204" pitchFamily="34" charset="0"/>
            </a:endParaRPr>
          </a:p>
        </p:txBody>
      </p:sp>
      <p:pic>
        <p:nvPicPr>
          <p:cNvPr id="12" name="Picture 12" descr="GIS3D_Dist2_Chorizon_B">
            <a:extLst>
              <a:ext uri="{FF2B5EF4-FFF2-40B4-BE49-F238E27FC236}">
                <a16:creationId xmlns:a16="http://schemas.microsoft.com/office/drawing/2014/main" id="{90D2717D-EAD3-4B9F-9853-F50FE46235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7634" y="2377610"/>
            <a:ext cx="1990872" cy="1591469"/>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13" name="Text Box 13">
            <a:extLst>
              <a:ext uri="{FF2B5EF4-FFF2-40B4-BE49-F238E27FC236}">
                <a16:creationId xmlns:a16="http://schemas.microsoft.com/office/drawing/2014/main" id="{0BCF949C-4729-4FD2-BFCA-D02BB3C605A7}"/>
              </a:ext>
            </a:extLst>
          </p:cNvPr>
          <p:cNvSpPr txBox="1">
            <a:spLocks noChangeArrowheads="1"/>
          </p:cNvSpPr>
          <p:nvPr/>
        </p:nvSpPr>
        <p:spPr bwMode="auto">
          <a:xfrm>
            <a:off x="8929989" y="5396706"/>
            <a:ext cx="10112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457200" indent="-457200" eaLnBrk="0" hangingPunct="0">
              <a:defRPr sz="1200">
                <a:solidFill>
                  <a:schemeClr val="bg1"/>
                </a:solidFill>
                <a:latin typeface="Arial" panose="020B0604020202020204" pitchFamily="34" charset="0"/>
              </a:defRPr>
            </a:lvl1pPr>
            <a:lvl2pPr marL="742950" indent="-285750" eaLnBrk="0" hangingPunct="0">
              <a:defRPr sz="1200">
                <a:solidFill>
                  <a:schemeClr val="bg1"/>
                </a:solidFill>
                <a:latin typeface="Arial" panose="020B0604020202020204" pitchFamily="34" charset="0"/>
              </a:defRPr>
            </a:lvl2pPr>
            <a:lvl3pPr marL="1143000" indent="-228600" eaLnBrk="0" hangingPunct="0">
              <a:defRPr sz="1200">
                <a:solidFill>
                  <a:schemeClr val="bg1"/>
                </a:solidFill>
                <a:latin typeface="Arial" panose="020B0604020202020204" pitchFamily="34" charset="0"/>
              </a:defRPr>
            </a:lvl3pPr>
            <a:lvl4pPr marL="1600200" indent="-228600" eaLnBrk="0" hangingPunct="0">
              <a:defRPr sz="1200">
                <a:solidFill>
                  <a:schemeClr val="bg1"/>
                </a:solidFill>
                <a:latin typeface="Arial" panose="020B0604020202020204" pitchFamily="34" charset="0"/>
              </a:defRPr>
            </a:lvl4pPr>
            <a:lvl5pPr marL="2057400" indent="-228600" eaLnBrk="0" hangingPunct="0">
              <a:defRPr sz="1200">
                <a:solidFill>
                  <a:schemeClr val="bg1"/>
                </a:solidFill>
                <a:latin typeface="Arial" panose="020B0604020202020204" pitchFamily="34" charset="0"/>
              </a:defRPr>
            </a:lvl5pPr>
            <a:lvl6pPr marL="2514600" indent="-228600" eaLnBrk="0" fontAlgn="base" hangingPunct="0">
              <a:spcBef>
                <a:spcPct val="0"/>
              </a:spcBef>
              <a:spcAft>
                <a:spcPct val="0"/>
              </a:spcAft>
              <a:defRPr sz="1200">
                <a:solidFill>
                  <a:schemeClr val="bg1"/>
                </a:solidFill>
                <a:latin typeface="Arial" panose="020B0604020202020204" pitchFamily="34" charset="0"/>
              </a:defRPr>
            </a:lvl6pPr>
            <a:lvl7pPr marL="2971800" indent="-228600" eaLnBrk="0" fontAlgn="base" hangingPunct="0">
              <a:spcBef>
                <a:spcPct val="0"/>
              </a:spcBef>
              <a:spcAft>
                <a:spcPct val="0"/>
              </a:spcAft>
              <a:defRPr sz="1200">
                <a:solidFill>
                  <a:schemeClr val="bg1"/>
                </a:solidFill>
                <a:latin typeface="Arial" panose="020B0604020202020204" pitchFamily="34" charset="0"/>
              </a:defRPr>
            </a:lvl7pPr>
            <a:lvl8pPr marL="3429000" indent="-228600" eaLnBrk="0" fontAlgn="base" hangingPunct="0">
              <a:spcBef>
                <a:spcPct val="0"/>
              </a:spcBef>
              <a:spcAft>
                <a:spcPct val="0"/>
              </a:spcAft>
              <a:defRPr sz="1200">
                <a:solidFill>
                  <a:schemeClr val="bg1"/>
                </a:solidFill>
                <a:latin typeface="Arial" panose="020B0604020202020204" pitchFamily="34" charset="0"/>
              </a:defRPr>
            </a:lvl8pPr>
            <a:lvl9pPr marL="3886200" indent="-228600" eaLnBrk="0" fontAlgn="base" hangingPunct="0">
              <a:spcBef>
                <a:spcPct val="0"/>
              </a:spcBef>
              <a:spcAft>
                <a:spcPct val="0"/>
              </a:spcAft>
              <a:defRPr sz="1200">
                <a:solidFill>
                  <a:schemeClr val="bg1"/>
                </a:solidFill>
                <a:latin typeface="Arial" panose="020B0604020202020204" pitchFamily="34" charset="0"/>
              </a:defRPr>
            </a:lvl9pPr>
          </a:lstStyle>
          <a:p>
            <a:pPr eaLnBrk="1" fontAlgn="base" hangingPunct="1">
              <a:spcBef>
                <a:spcPct val="0"/>
              </a:spcBef>
              <a:spcAft>
                <a:spcPct val="0"/>
              </a:spcAft>
            </a:pPr>
            <a:r>
              <a:rPr lang="en-CA" altLang="en-US" dirty="0">
                <a:solidFill>
                  <a:srgbClr val="FFFFFF"/>
                </a:solidFill>
                <a:cs typeface="Arial" panose="020B0604020202020204" pitchFamily="34" charset="0"/>
              </a:rPr>
              <a:t>Horne Mine </a:t>
            </a:r>
          </a:p>
        </p:txBody>
      </p:sp>
      <p:sp>
        <p:nvSpPr>
          <p:cNvPr id="14" name="Line 15">
            <a:extLst>
              <a:ext uri="{FF2B5EF4-FFF2-40B4-BE49-F238E27FC236}">
                <a16:creationId xmlns:a16="http://schemas.microsoft.com/office/drawing/2014/main" id="{A154CB51-F212-42EB-8D4A-7FA57D6C27A5}"/>
              </a:ext>
            </a:extLst>
          </p:cNvPr>
          <p:cNvSpPr>
            <a:spLocks noChangeShapeType="1"/>
          </p:cNvSpPr>
          <p:nvPr/>
        </p:nvSpPr>
        <p:spPr bwMode="auto">
          <a:xfrm flipH="1" flipV="1">
            <a:off x="8840950" y="5190588"/>
            <a:ext cx="331925" cy="206117"/>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CA" sz="1200" dirty="0">
              <a:solidFill>
                <a:srgbClr val="FFFFFF"/>
              </a:solidFill>
              <a:latin typeface="Arial" panose="020B0604020202020204" pitchFamily="34" charset="0"/>
              <a:cs typeface="Arial" panose="020B0604020202020204" pitchFamily="34" charset="0"/>
            </a:endParaRPr>
          </a:p>
        </p:txBody>
      </p:sp>
      <p:sp>
        <p:nvSpPr>
          <p:cNvPr id="15" name="Text Box 16">
            <a:extLst>
              <a:ext uri="{FF2B5EF4-FFF2-40B4-BE49-F238E27FC236}">
                <a16:creationId xmlns:a16="http://schemas.microsoft.com/office/drawing/2014/main" id="{5E749697-8461-44B2-B996-C8BB2C7E81E7}"/>
              </a:ext>
            </a:extLst>
          </p:cNvPr>
          <p:cNvSpPr txBox="1">
            <a:spLocks noChangeArrowheads="1"/>
          </p:cNvSpPr>
          <p:nvPr/>
        </p:nvSpPr>
        <p:spPr bwMode="auto">
          <a:xfrm>
            <a:off x="6561931" y="2973613"/>
            <a:ext cx="9540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457200" indent="-457200" eaLnBrk="0" hangingPunct="0">
              <a:defRPr sz="1200">
                <a:solidFill>
                  <a:schemeClr val="bg1"/>
                </a:solidFill>
                <a:latin typeface="Arial" panose="020B0604020202020204" pitchFamily="34" charset="0"/>
              </a:defRPr>
            </a:lvl1pPr>
            <a:lvl2pPr marL="742950" indent="-285750" eaLnBrk="0" hangingPunct="0">
              <a:defRPr sz="1200">
                <a:solidFill>
                  <a:schemeClr val="bg1"/>
                </a:solidFill>
                <a:latin typeface="Arial" panose="020B0604020202020204" pitchFamily="34" charset="0"/>
              </a:defRPr>
            </a:lvl2pPr>
            <a:lvl3pPr marL="1143000" indent="-228600" eaLnBrk="0" hangingPunct="0">
              <a:defRPr sz="1200">
                <a:solidFill>
                  <a:schemeClr val="bg1"/>
                </a:solidFill>
                <a:latin typeface="Arial" panose="020B0604020202020204" pitchFamily="34" charset="0"/>
              </a:defRPr>
            </a:lvl3pPr>
            <a:lvl4pPr marL="1600200" indent="-228600" eaLnBrk="0" hangingPunct="0">
              <a:defRPr sz="1200">
                <a:solidFill>
                  <a:schemeClr val="bg1"/>
                </a:solidFill>
                <a:latin typeface="Arial" panose="020B0604020202020204" pitchFamily="34" charset="0"/>
              </a:defRPr>
            </a:lvl4pPr>
            <a:lvl5pPr marL="2057400" indent="-228600" eaLnBrk="0" hangingPunct="0">
              <a:defRPr sz="1200">
                <a:solidFill>
                  <a:schemeClr val="bg1"/>
                </a:solidFill>
                <a:latin typeface="Arial" panose="020B0604020202020204" pitchFamily="34" charset="0"/>
              </a:defRPr>
            </a:lvl5pPr>
            <a:lvl6pPr marL="2514600" indent="-228600" eaLnBrk="0" fontAlgn="base" hangingPunct="0">
              <a:spcBef>
                <a:spcPct val="0"/>
              </a:spcBef>
              <a:spcAft>
                <a:spcPct val="0"/>
              </a:spcAft>
              <a:defRPr sz="1200">
                <a:solidFill>
                  <a:schemeClr val="bg1"/>
                </a:solidFill>
                <a:latin typeface="Arial" panose="020B0604020202020204" pitchFamily="34" charset="0"/>
              </a:defRPr>
            </a:lvl6pPr>
            <a:lvl7pPr marL="2971800" indent="-228600" eaLnBrk="0" fontAlgn="base" hangingPunct="0">
              <a:spcBef>
                <a:spcPct val="0"/>
              </a:spcBef>
              <a:spcAft>
                <a:spcPct val="0"/>
              </a:spcAft>
              <a:defRPr sz="1200">
                <a:solidFill>
                  <a:schemeClr val="bg1"/>
                </a:solidFill>
                <a:latin typeface="Arial" panose="020B0604020202020204" pitchFamily="34" charset="0"/>
              </a:defRPr>
            </a:lvl7pPr>
            <a:lvl8pPr marL="3429000" indent="-228600" eaLnBrk="0" fontAlgn="base" hangingPunct="0">
              <a:spcBef>
                <a:spcPct val="0"/>
              </a:spcBef>
              <a:spcAft>
                <a:spcPct val="0"/>
              </a:spcAft>
              <a:defRPr sz="1200">
                <a:solidFill>
                  <a:schemeClr val="bg1"/>
                </a:solidFill>
                <a:latin typeface="Arial" panose="020B0604020202020204" pitchFamily="34" charset="0"/>
              </a:defRPr>
            </a:lvl8pPr>
            <a:lvl9pPr marL="3886200" indent="-228600" eaLnBrk="0" fontAlgn="base" hangingPunct="0">
              <a:spcBef>
                <a:spcPct val="0"/>
              </a:spcBef>
              <a:spcAft>
                <a:spcPct val="0"/>
              </a:spcAft>
              <a:defRPr sz="1200">
                <a:solidFill>
                  <a:schemeClr val="bg1"/>
                </a:solidFill>
                <a:latin typeface="Arial" panose="020B0604020202020204" pitchFamily="34" charset="0"/>
              </a:defRPr>
            </a:lvl9pPr>
          </a:lstStyle>
          <a:p>
            <a:pPr eaLnBrk="1" fontAlgn="base" hangingPunct="1">
              <a:spcBef>
                <a:spcPct val="0"/>
              </a:spcBef>
              <a:spcAft>
                <a:spcPct val="0"/>
              </a:spcAft>
            </a:pPr>
            <a:r>
              <a:rPr lang="en-CA" altLang="en-US" dirty="0">
                <a:solidFill>
                  <a:srgbClr val="FFFFFF"/>
                </a:solidFill>
                <a:cs typeface="Arial" panose="020B0604020202020204" pitchFamily="34" charset="0"/>
              </a:rPr>
              <a:t>C - Contact</a:t>
            </a:r>
          </a:p>
        </p:txBody>
      </p:sp>
      <p:sp>
        <p:nvSpPr>
          <p:cNvPr id="16" name="Line 18">
            <a:extLst>
              <a:ext uri="{FF2B5EF4-FFF2-40B4-BE49-F238E27FC236}">
                <a16:creationId xmlns:a16="http://schemas.microsoft.com/office/drawing/2014/main" id="{85A2C015-0110-49D1-905B-BF9D05EC9820}"/>
              </a:ext>
            </a:extLst>
          </p:cNvPr>
          <p:cNvSpPr>
            <a:spLocks noChangeShapeType="1"/>
          </p:cNvSpPr>
          <p:nvPr/>
        </p:nvSpPr>
        <p:spPr bwMode="auto">
          <a:xfrm>
            <a:off x="7516018" y="3147207"/>
            <a:ext cx="462920" cy="274637"/>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CA" sz="1200" dirty="0">
              <a:solidFill>
                <a:srgbClr val="FFFFFF"/>
              </a:solidFill>
              <a:latin typeface="Arial" panose="020B0604020202020204" pitchFamily="34" charset="0"/>
              <a:cs typeface="Arial" panose="020B0604020202020204" pitchFamily="34" charset="0"/>
            </a:endParaRPr>
          </a:p>
        </p:txBody>
      </p:sp>
      <p:sp>
        <p:nvSpPr>
          <p:cNvPr id="17" name="Text Box 19">
            <a:extLst>
              <a:ext uri="{FF2B5EF4-FFF2-40B4-BE49-F238E27FC236}">
                <a16:creationId xmlns:a16="http://schemas.microsoft.com/office/drawing/2014/main" id="{5C2A4E35-A0CB-4D17-A17C-10276E796598}"/>
              </a:ext>
            </a:extLst>
          </p:cNvPr>
          <p:cNvSpPr txBox="1">
            <a:spLocks noChangeArrowheads="1"/>
          </p:cNvSpPr>
          <p:nvPr/>
        </p:nvSpPr>
        <p:spPr bwMode="auto">
          <a:xfrm>
            <a:off x="10459378" y="3969079"/>
            <a:ext cx="14287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457200" indent="-457200" eaLnBrk="0" hangingPunct="0">
              <a:defRPr sz="1200">
                <a:solidFill>
                  <a:schemeClr val="bg1"/>
                </a:solidFill>
                <a:latin typeface="Arial" panose="020B0604020202020204" pitchFamily="34" charset="0"/>
              </a:defRPr>
            </a:lvl1pPr>
            <a:lvl2pPr marL="742950" indent="-285750" eaLnBrk="0" hangingPunct="0">
              <a:defRPr sz="1200">
                <a:solidFill>
                  <a:schemeClr val="bg1"/>
                </a:solidFill>
                <a:latin typeface="Arial" panose="020B0604020202020204" pitchFamily="34" charset="0"/>
              </a:defRPr>
            </a:lvl2pPr>
            <a:lvl3pPr marL="1143000" indent="-228600" eaLnBrk="0" hangingPunct="0">
              <a:defRPr sz="1200">
                <a:solidFill>
                  <a:schemeClr val="bg1"/>
                </a:solidFill>
                <a:latin typeface="Arial" panose="020B0604020202020204" pitchFamily="34" charset="0"/>
              </a:defRPr>
            </a:lvl3pPr>
            <a:lvl4pPr marL="1600200" indent="-228600" eaLnBrk="0" hangingPunct="0">
              <a:defRPr sz="1200">
                <a:solidFill>
                  <a:schemeClr val="bg1"/>
                </a:solidFill>
                <a:latin typeface="Arial" panose="020B0604020202020204" pitchFamily="34" charset="0"/>
              </a:defRPr>
            </a:lvl4pPr>
            <a:lvl5pPr marL="2057400" indent="-228600" eaLnBrk="0" hangingPunct="0">
              <a:defRPr sz="1200">
                <a:solidFill>
                  <a:schemeClr val="bg1"/>
                </a:solidFill>
                <a:latin typeface="Arial" panose="020B0604020202020204" pitchFamily="34" charset="0"/>
              </a:defRPr>
            </a:lvl5pPr>
            <a:lvl6pPr marL="2514600" indent="-228600" eaLnBrk="0" fontAlgn="base" hangingPunct="0">
              <a:spcBef>
                <a:spcPct val="0"/>
              </a:spcBef>
              <a:spcAft>
                <a:spcPct val="0"/>
              </a:spcAft>
              <a:defRPr sz="1200">
                <a:solidFill>
                  <a:schemeClr val="bg1"/>
                </a:solidFill>
                <a:latin typeface="Arial" panose="020B0604020202020204" pitchFamily="34" charset="0"/>
              </a:defRPr>
            </a:lvl6pPr>
            <a:lvl7pPr marL="2971800" indent="-228600" eaLnBrk="0" fontAlgn="base" hangingPunct="0">
              <a:spcBef>
                <a:spcPct val="0"/>
              </a:spcBef>
              <a:spcAft>
                <a:spcPct val="0"/>
              </a:spcAft>
              <a:defRPr sz="1200">
                <a:solidFill>
                  <a:schemeClr val="bg1"/>
                </a:solidFill>
                <a:latin typeface="Arial" panose="020B0604020202020204" pitchFamily="34" charset="0"/>
              </a:defRPr>
            </a:lvl7pPr>
            <a:lvl8pPr marL="3429000" indent="-228600" eaLnBrk="0" fontAlgn="base" hangingPunct="0">
              <a:spcBef>
                <a:spcPct val="0"/>
              </a:spcBef>
              <a:spcAft>
                <a:spcPct val="0"/>
              </a:spcAft>
              <a:defRPr sz="1200">
                <a:solidFill>
                  <a:schemeClr val="bg1"/>
                </a:solidFill>
                <a:latin typeface="Arial" panose="020B0604020202020204" pitchFamily="34" charset="0"/>
              </a:defRPr>
            </a:lvl8pPr>
            <a:lvl9pPr marL="3886200" indent="-228600" eaLnBrk="0" fontAlgn="base" hangingPunct="0">
              <a:spcBef>
                <a:spcPct val="0"/>
              </a:spcBef>
              <a:spcAft>
                <a:spcPct val="0"/>
              </a:spcAft>
              <a:defRPr sz="1200">
                <a:solidFill>
                  <a:schemeClr val="bg1"/>
                </a:solidFill>
                <a:latin typeface="Arial" panose="020B0604020202020204" pitchFamily="34" charset="0"/>
              </a:defRPr>
            </a:lvl9pPr>
          </a:lstStyle>
          <a:p>
            <a:pPr eaLnBrk="1" fontAlgn="base" hangingPunct="1">
              <a:spcBef>
                <a:spcPct val="0"/>
              </a:spcBef>
              <a:spcAft>
                <a:spcPct val="0"/>
              </a:spcAft>
            </a:pPr>
            <a:r>
              <a:rPr lang="en-CA" altLang="en-US" dirty="0" err="1">
                <a:solidFill>
                  <a:schemeClr val="tx1"/>
                </a:solidFill>
                <a:cs typeface="Arial" panose="020B0604020202020204" pitchFamily="34" charset="0"/>
              </a:rPr>
              <a:t>Dist</a:t>
            </a:r>
            <a:r>
              <a:rPr lang="en-CA" altLang="en-US" dirty="0">
                <a:solidFill>
                  <a:schemeClr val="tx1"/>
                </a:solidFill>
                <a:cs typeface="Arial" panose="020B0604020202020204" pitchFamily="34" charset="0"/>
              </a:rPr>
              <a:t> to C - Contact</a:t>
            </a:r>
          </a:p>
        </p:txBody>
      </p:sp>
      <p:sp>
        <p:nvSpPr>
          <p:cNvPr id="19" name="Freeform 21">
            <a:extLst>
              <a:ext uri="{FF2B5EF4-FFF2-40B4-BE49-F238E27FC236}">
                <a16:creationId xmlns:a16="http://schemas.microsoft.com/office/drawing/2014/main" id="{0B953627-F185-4EB1-8382-3E17A9D9DB4B}"/>
              </a:ext>
            </a:extLst>
          </p:cNvPr>
          <p:cNvSpPr>
            <a:spLocks/>
          </p:cNvSpPr>
          <p:nvPr/>
        </p:nvSpPr>
        <p:spPr bwMode="auto">
          <a:xfrm>
            <a:off x="3359150" y="3775202"/>
            <a:ext cx="647700" cy="1366838"/>
          </a:xfrm>
          <a:custGeom>
            <a:avLst/>
            <a:gdLst>
              <a:gd name="T0" fmla="*/ 0 w 408"/>
              <a:gd name="T1" fmla="*/ 0 h 861"/>
              <a:gd name="T2" fmla="*/ 227 w 408"/>
              <a:gd name="T3" fmla="*/ 136 h 861"/>
              <a:gd name="T4" fmla="*/ 91 w 408"/>
              <a:gd name="T5" fmla="*/ 408 h 861"/>
              <a:gd name="T6" fmla="*/ 363 w 408"/>
              <a:gd name="T7" fmla="*/ 589 h 861"/>
              <a:gd name="T8" fmla="*/ 363 w 408"/>
              <a:gd name="T9" fmla="*/ 861 h 861"/>
              <a:gd name="T10" fmla="*/ 0 60000 65536"/>
              <a:gd name="T11" fmla="*/ 0 60000 65536"/>
              <a:gd name="T12" fmla="*/ 0 60000 65536"/>
              <a:gd name="T13" fmla="*/ 0 60000 65536"/>
              <a:gd name="T14" fmla="*/ 0 60000 65536"/>
              <a:gd name="T15" fmla="*/ 0 w 408"/>
              <a:gd name="T16" fmla="*/ 0 h 861"/>
              <a:gd name="T17" fmla="*/ 408 w 408"/>
              <a:gd name="T18" fmla="*/ 861 h 861"/>
            </a:gdLst>
            <a:ahLst/>
            <a:cxnLst>
              <a:cxn ang="T10">
                <a:pos x="T0" y="T1"/>
              </a:cxn>
              <a:cxn ang="T11">
                <a:pos x="T2" y="T3"/>
              </a:cxn>
              <a:cxn ang="T12">
                <a:pos x="T4" y="T5"/>
              </a:cxn>
              <a:cxn ang="T13">
                <a:pos x="T6" y="T7"/>
              </a:cxn>
              <a:cxn ang="T14">
                <a:pos x="T8" y="T9"/>
              </a:cxn>
            </a:cxnLst>
            <a:rect l="T15" t="T16" r="T17" b="T18"/>
            <a:pathLst>
              <a:path w="408" h="861">
                <a:moveTo>
                  <a:pt x="0" y="0"/>
                </a:moveTo>
                <a:cubicBezTo>
                  <a:pt x="106" y="34"/>
                  <a:pt x="212" y="68"/>
                  <a:pt x="227" y="136"/>
                </a:cubicBezTo>
                <a:cubicBezTo>
                  <a:pt x="242" y="204"/>
                  <a:pt x="68" y="333"/>
                  <a:pt x="91" y="408"/>
                </a:cubicBezTo>
                <a:cubicBezTo>
                  <a:pt x="114" y="483"/>
                  <a:pt x="318" y="514"/>
                  <a:pt x="363" y="589"/>
                </a:cubicBezTo>
                <a:cubicBezTo>
                  <a:pt x="408" y="664"/>
                  <a:pt x="385" y="762"/>
                  <a:pt x="363" y="861"/>
                </a:cubicBezTo>
              </a:path>
            </a:pathLst>
          </a:custGeom>
          <a:noFill/>
          <a:ln w="31750">
            <a:solidFill>
              <a:schemeClr val="tx2"/>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200">
                <a:solidFill>
                  <a:schemeClr val="bg1"/>
                </a:solidFill>
                <a:latin typeface="Arial" panose="020B0604020202020204" pitchFamily="34" charset="0"/>
              </a:defRPr>
            </a:lvl1pPr>
            <a:lvl2pPr marL="742950" indent="-285750" eaLnBrk="0" hangingPunct="0">
              <a:defRPr sz="1200">
                <a:solidFill>
                  <a:schemeClr val="bg1"/>
                </a:solidFill>
                <a:latin typeface="Arial" panose="020B0604020202020204" pitchFamily="34" charset="0"/>
              </a:defRPr>
            </a:lvl2pPr>
            <a:lvl3pPr marL="1143000" indent="-228600" eaLnBrk="0" hangingPunct="0">
              <a:defRPr sz="1200">
                <a:solidFill>
                  <a:schemeClr val="bg1"/>
                </a:solidFill>
                <a:latin typeface="Arial" panose="020B0604020202020204" pitchFamily="34" charset="0"/>
              </a:defRPr>
            </a:lvl3pPr>
            <a:lvl4pPr marL="1600200" indent="-228600" eaLnBrk="0" hangingPunct="0">
              <a:defRPr sz="1200">
                <a:solidFill>
                  <a:schemeClr val="bg1"/>
                </a:solidFill>
                <a:latin typeface="Arial" panose="020B0604020202020204" pitchFamily="34" charset="0"/>
              </a:defRPr>
            </a:lvl4pPr>
            <a:lvl5pPr marL="2057400" indent="-228600" eaLnBrk="0" hangingPunct="0">
              <a:defRPr sz="1200">
                <a:solidFill>
                  <a:schemeClr val="bg1"/>
                </a:solidFill>
                <a:latin typeface="Arial" panose="020B0604020202020204" pitchFamily="34" charset="0"/>
              </a:defRPr>
            </a:lvl5pPr>
            <a:lvl6pPr marL="2514600" indent="-228600" eaLnBrk="0" fontAlgn="base" hangingPunct="0">
              <a:spcBef>
                <a:spcPct val="0"/>
              </a:spcBef>
              <a:spcAft>
                <a:spcPct val="0"/>
              </a:spcAft>
              <a:defRPr sz="1200">
                <a:solidFill>
                  <a:schemeClr val="bg1"/>
                </a:solidFill>
                <a:latin typeface="Arial" panose="020B0604020202020204" pitchFamily="34" charset="0"/>
              </a:defRPr>
            </a:lvl6pPr>
            <a:lvl7pPr marL="2971800" indent="-228600" eaLnBrk="0" fontAlgn="base" hangingPunct="0">
              <a:spcBef>
                <a:spcPct val="0"/>
              </a:spcBef>
              <a:spcAft>
                <a:spcPct val="0"/>
              </a:spcAft>
              <a:defRPr sz="1200">
                <a:solidFill>
                  <a:schemeClr val="bg1"/>
                </a:solidFill>
                <a:latin typeface="Arial" panose="020B0604020202020204" pitchFamily="34" charset="0"/>
              </a:defRPr>
            </a:lvl7pPr>
            <a:lvl8pPr marL="3429000" indent="-228600" eaLnBrk="0" fontAlgn="base" hangingPunct="0">
              <a:spcBef>
                <a:spcPct val="0"/>
              </a:spcBef>
              <a:spcAft>
                <a:spcPct val="0"/>
              </a:spcAft>
              <a:defRPr sz="1200">
                <a:solidFill>
                  <a:schemeClr val="bg1"/>
                </a:solidFill>
                <a:latin typeface="Arial" panose="020B0604020202020204" pitchFamily="34" charset="0"/>
              </a:defRPr>
            </a:lvl8pPr>
            <a:lvl9pPr marL="3886200" indent="-228600" eaLnBrk="0" fontAlgn="base" hangingPunct="0">
              <a:spcBef>
                <a:spcPct val="0"/>
              </a:spcBef>
              <a:spcAft>
                <a:spcPct val="0"/>
              </a:spcAft>
              <a:defRPr sz="1200">
                <a:solidFill>
                  <a:schemeClr val="bg1"/>
                </a:solidFill>
                <a:latin typeface="Arial" panose="020B0604020202020204" pitchFamily="34" charset="0"/>
              </a:defRPr>
            </a:lvl9pPr>
          </a:lstStyle>
          <a:p>
            <a:pPr eaLnBrk="1" fontAlgn="base" hangingPunct="1">
              <a:spcBef>
                <a:spcPct val="0"/>
              </a:spcBef>
              <a:spcAft>
                <a:spcPct val="0"/>
              </a:spcAft>
            </a:pPr>
            <a:endParaRPr lang="en-US" altLang="en-US">
              <a:solidFill>
                <a:srgbClr val="FFFFFF"/>
              </a:solidFill>
              <a:cs typeface="Arial" panose="020B0604020202020204" pitchFamily="34" charset="0"/>
            </a:endParaRPr>
          </a:p>
        </p:txBody>
      </p:sp>
      <p:sp>
        <p:nvSpPr>
          <p:cNvPr id="5" name="TextBox 4">
            <a:extLst>
              <a:ext uri="{FF2B5EF4-FFF2-40B4-BE49-F238E27FC236}">
                <a16:creationId xmlns:a16="http://schemas.microsoft.com/office/drawing/2014/main" id="{87D2A35D-CFAB-4718-A7B5-1C8D4FD6B32D}"/>
              </a:ext>
            </a:extLst>
          </p:cNvPr>
          <p:cNvSpPr txBox="1"/>
          <p:nvPr/>
        </p:nvSpPr>
        <p:spPr>
          <a:xfrm>
            <a:off x="3217193" y="5634928"/>
            <a:ext cx="2373983" cy="369332"/>
          </a:xfrm>
          <a:prstGeom prst="rect">
            <a:avLst/>
          </a:prstGeom>
          <a:noFill/>
        </p:spPr>
        <p:txBody>
          <a:bodyPr wrap="none" rtlCol="0">
            <a:spAutoFit/>
          </a:bodyPr>
          <a:lstStyle/>
          <a:p>
            <a:r>
              <a:rPr lang="en-US" dirty="0"/>
              <a:t>Central Camp, Noranda</a:t>
            </a:r>
            <a:endParaRPr lang="en-CA" dirty="0"/>
          </a:p>
        </p:txBody>
      </p:sp>
      <p:sp>
        <p:nvSpPr>
          <p:cNvPr id="21" name="TextBox 20">
            <a:extLst>
              <a:ext uri="{FF2B5EF4-FFF2-40B4-BE49-F238E27FC236}">
                <a16:creationId xmlns:a16="http://schemas.microsoft.com/office/drawing/2014/main" id="{3896F5DB-7274-4688-A56F-CACC8D85DFB7}"/>
              </a:ext>
            </a:extLst>
          </p:cNvPr>
          <p:cNvSpPr txBox="1"/>
          <p:nvPr/>
        </p:nvSpPr>
        <p:spPr>
          <a:xfrm>
            <a:off x="5591176" y="6235861"/>
            <a:ext cx="6474465" cy="369332"/>
          </a:xfrm>
          <a:prstGeom prst="rect">
            <a:avLst/>
          </a:prstGeom>
          <a:noFill/>
        </p:spPr>
        <p:txBody>
          <a:bodyPr wrap="none" rtlCol="0">
            <a:spAutoFit/>
          </a:bodyPr>
          <a:lstStyle/>
          <a:p>
            <a:r>
              <a:rPr lang="en-US" dirty="0"/>
              <a:t>Simulation (SGS):  felsic </a:t>
            </a:r>
            <a:r>
              <a:rPr lang="en-US" dirty="0" err="1"/>
              <a:t>volcanics</a:t>
            </a:r>
            <a:r>
              <a:rPr lang="en-US" dirty="0"/>
              <a:t>, normative corundum, ore bodies</a:t>
            </a:r>
            <a:endParaRPr lang="en-CA" dirty="0"/>
          </a:p>
        </p:txBody>
      </p:sp>
      <p:sp>
        <p:nvSpPr>
          <p:cNvPr id="22" name="TextBox 21">
            <a:extLst>
              <a:ext uri="{FF2B5EF4-FFF2-40B4-BE49-F238E27FC236}">
                <a16:creationId xmlns:a16="http://schemas.microsoft.com/office/drawing/2014/main" id="{960CF6E5-15ED-49FB-9B2F-78B071DFB34C}"/>
              </a:ext>
            </a:extLst>
          </p:cNvPr>
          <p:cNvSpPr txBox="1"/>
          <p:nvPr/>
        </p:nvSpPr>
        <p:spPr>
          <a:xfrm>
            <a:off x="7928370" y="685402"/>
            <a:ext cx="2910349" cy="276999"/>
          </a:xfrm>
          <a:prstGeom prst="rect">
            <a:avLst/>
          </a:prstGeom>
          <a:noFill/>
        </p:spPr>
        <p:txBody>
          <a:bodyPr wrap="none" rtlCol="0">
            <a:spAutoFit/>
          </a:bodyPr>
          <a:lstStyle/>
          <a:p>
            <a:r>
              <a:rPr lang="en-US" sz="1200" dirty="0"/>
              <a:t>Model VMS – from </a:t>
            </a:r>
            <a:r>
              <a:rPr lang="en-CA" sz="1200" dirty="0"/>
              <a:t>Gibson and </a:t>
            </a:r>
            <a:r>
              <a:rPr lang="en-US" sz="1200" dirty="0"/>
              <a:t>Galley 2007 </a:t>
            </a:r>
            <a:endParaRPr lang="en-CA" sz="1200" dirty="0"/>
          </a:p>
        </p:txBody>
      </p:sp>
      <p:sp>
        <p:nvSpPr>
          <p:cNvPr id="23" name="AutoShape 6">
            <a:extLst>
              <a:ext uri="{FF2B5EF4-FFF2-40B4-BE49-F238E27FC236}">
                <a16:creationId xmlns:a16="http://schemas.microsoft.com/office/drawing/2014/main" id="{64E0947B-DFCE-487A-AB3F-EF11F2DA5A1D}"/>
              </a:ext>
            </a:extLst>
          </p:cNvPr>
          <p:cNvSpPr>
            <a:spLocks noChangeArrowheads="1"/>
          </p:cNvSpPr>
          <p:nvPr/>
        </p:nvSpPr>
        <p:spPr bwMode="auto">
          <a:xfrm>
            <a:off x="4760347" y="4039977"/>
            <a:ext cx="685800" cy="11176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000"/>
          </a:solidFill>
          <a:ln w="9525">
            <a:solidFill>
              <a:schemeClr val="tx1"/>
            </a:solidFill>
            <a:miter lim="800000"/>
            <a:headEnd/>
            <a:tailEnd/>
          </a:ln>
        </p:spPr>
        <p:txBody>
          <a:bodyPr wrap="none" anchor="ctr"/>
          <a:lstStyle/>
          <a:p>
            <a:endParaRPr lang="en-CA"/>
          </a:p>
        </p:txBody>
      </p:sp>
      <p:pic>
        <p:nvPicPr>
          <p:cNvPr id="24" name="Picture 57" descr="Central_2010_Stereo">
            <a:extLst>
              <a:ext uri="{FF2B5EF4-FFF2-40B4-BE49-F238E27FC236}">
                <a16:creationId xmlns:a16="http://schemas.microsoft.com/office/drawing/2014/main" id="{814618C0-6BEC-4008-986E-0A78111D1EC7}"/>
              </a:ext>
            </a:extLst>
          </p:cNvPr>
          <p:cNvPicPr>
            <a:picLocks noChangeAspect="1" noChangeArrowheads="1"/>
          </p:cNvPicPr>
          <p:nvPr/>
        </p:nvPicPr>
        <p:blipFill>
          <a:blip r:embed="rId7" cstate="print">
            <a:clrChange>
              <a:clrFrom>
                <a:srgbClr val="1A1B1D"/>
              </a:clrFrom>
              <a:clrTo>
                <a:srgbClr val="1A1B1D">
                  <a:alpha val="0"/>
                </a:srgbClr>
              </a:clrTo>
            </a:clrChange>
            <a:extLst>
              <a:ext uri="{28A0092B-C50C-407E-A947-70E740481C1C}">
                <a14:useLocalDpi xmlns:a14="http://schemas.microsoft.com/office/drawing/2010/main" val="0"/>
              </a:ext>
            </a:extLst>
          </a:blip>
          <a:srcRect/>
          <a:stretch>
            <a:fillRect/>
          </a:stretch>
        </p:blipFill>
        <p:spPr bwMode="auto">
          <a:xfrm>
            <a:off x="5647479" y="4841507"/>
            <a:ext cx="1416528" cy="1371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descr="A picture containing object, clock&#10;&#10;Description automatically generated">
            <a:extLst>
              <a:ext uri="{FF2B5EF4-FFF2-40B4-BE49-F238E27FC236}">
                <a16:creationId xmlns:a16="http://schemas.microsoft.com/office/drawing/2014/main" id="{DE390366-F1F1-4D15-A6D2-A08E63B079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6323" y="5900309"/>
            <a:ext cx="871333" cy="867184"/>
          </a:xfrm>
          <a:prstGeom prst="rect">
            <a:avLst/>
          </a:prstGeom>
        </p:spPr>
      </p:pic>
      <p:sp>
        <p:nvSpPr>
          <p:cNvPr id="26" name="TextBox 25">
            <a:extLst>
              <a:ext uri="{FF2B5EF4-FFF2-40B4-BE49-F238E27FC236}">
                <a16:creationId xmlns:a16="http://schemas.microsoft.com/office/drawing/2014/main" id="{9025601D-3556-486E-B12D-EA3C0F7C72EE}"/>
              </a:ext>
            </a:extLst>
          </p:cNvPr>
          <p:cNvSpPr txBox="1"/>
          <p:nvPr/>
        </p:nvSpPr>
        <p:spPr>
          <a:xfrm>
            <a:off x="1549026" y="5894103"/>
            <a:ext cx="2047355" cy="861774"/>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100" dirty="0"/>
              <a:t>20</a:t>
            </a:r>
            <a:r>
              <a:rPr lang="en-US" sz="1100" baseline="30000" dirty="0"/>
              <a:t>th</a:t>
            </a:r>
            <a:r>
              <a:rPr lang="en-US" sz="1100" dirty="0"/>
              <a:t> Annual Conference</a:t>
            </a:r>
          </a:p>
          <a:p>
            <a:r>
              <a:rPr lang="en-US" sz="2800" b="1" dirty="0">
                <a:solidFill>
                  <a:srgbClr val="4D8356"/>
                </a:solidFill>
              </a:rPr>
              <a:t>IAMG</a:t>
            </a:r>
            <a:r>
              <a:rPr lang="en-US" sz="2800" b="1" dirty="0">
                <a:solidFill>
                  <a:schemeClr val="accent6"/>
                </a:solidFill>
              </a:rPr>
              <a:t>2019</a:t>
            </a:r>
            <a:endParaRPr lang="en-US" sz="2000" b="1" dirty="0">
              <a:solidFill>
                <a:schemeClr val="accent6"/>
              </a:solidFill>
            </a:endParaRPr>
          </a:p>
          <a:p>
            <a:r>
              <a:rPr lang="en-US" sz="1100" dirty="0"/>
              <a:t>State College, Pennsylvania, USA</a:t>
            </a:r>
            <a:endParaRPr lang="en-CA" sz="1100" dirty="0"/>
          </a:p>
        </p:txBody>
      </p:sp>
    </p:spTree>
    <p:extLst>
      <p:ext uri="{BB962C8B-B14F-4D97-AF65-F5344CB8AC3E}">
        <p14:creationId xmlns:p14="http://schemas.microsoft.com/office/powerpoint/2010/main" val="2640739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483792" y="1017255"/>
            <a:ext cx="7547425" cy="5728098"/>
          </a:xfrm>
          <a:prstGeom prst="rect">
            <a:avLst/>
          </a:prstGeom>
        </p:spPr>
      </p:pic>
      <p:pic>
        <p:nvPicPr>
          <p:cNvPr id="3" name="Content Placeholder 3">
            <a:extLst>
              <a:ext uri="{FF2B5EF4-FFF2-40B4-BE49-F238E27FC236}">
                <a16:creationId xmlns:a16="http://schemas.microsoft.com/office/drawing/2014/main" id="{BCD5AED5-3124-4F61-8CD7-93874555A8E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783" y="4754880"/>
            <a:ext cx="3764280" cy="1990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F9B70373-80BF-4260-8C60-0CDFBA700C77}"/>
              </a:ext>
            </a:extLst>
          </p:cNvPr>
          <p:cNvSpPr txBox="1">
            <a:spLocks/>
          </p:cNvSpPr>
          <p:nvPr/>
        </p:nvSpPr>
        <p:spPr>
          <a:xfrm>
            <a:off x="160783" y="-329443"/>
            <a:ext cx="4786931" cy="1574247"/>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92500"/>
          </a:bodyPr>
          <a:lstStyle>
            <a:lvl1pPr algn="ctr" defTabSz="609585" rtl="0" eaLnBrk="1" latinLnBrk="0" hangingPunct="1">
              <a:spcBef>
                <a:spcPct val="0"/>
              </a:spcBef>
              <a:buNone/>
              <a:defRPr sz="5333" b="1" kern="1200">
                <a:solidFill>
                  <a:schemeClr val="accent1">
                    <a:lumMod val="50000"/>
                  </a:schemeClr>
                </a:solidFill>
                <a:latin typeface="Arial"/>
                <a:ea typeface="+mj-ea"/>
                <a:cs typeface="Arial"/>
              </a:defRPr>
            </a:lvl1pPr>
          </a:lstStyle>
          <a:p>
            <a:br>
              <a:rPr lang="en-CA" sz="1800" dirty="0">
                <a:solidFill>
                  <a:srgbClr val="FFC000"/>
                </a:solidFill>
                <a:effectLst>
                  <a:outerShdw blurRad="50800" dist="76200" dir="2700000" algn="tl" rotWithShape="0">
                    <a:schemeClr val="bg1">
                      <a:alpha val="40000"/>
                    </a:schemeClr>
                  </a:outerShdw>
                </a:effectLst>
                <a:latin typeface="Arial" panose="020B0604020202020204" pitchFamily="34" charset="0"/>
                <a:cs typeface="Arial" panose="020B0604020202020204" pitchFamily="34" charset="0"/>
              </a:rPr>
            </a:br>
            <a:br>
              <a:rPr lang="en-CA" sz="1800" dirty="0">
                <a:solidFill>
                  <a:srgbClr val="FFC000"/>
                </a:solidFill>
                <a:effectLst>
                  <a:outerShdw blurRad="50800" dist="76200" dir="2700000" algn="tl" rotWithShape="0">
                    <a:schemeClr val="bg1">
                      <a:alpha val="40000"/>
                    </a:schemeClr>
                  </a:outerShdw>
                </a:effectLst>
                <a:latin typeface="Arial" panose="020B0604020202020204" pitchFamily="34" charset="0"/>
                <a:cs typeface="Arial" panose="020B0604020202020204" pitchFamily="34" charset="0"/>
              </a:rPr>
            </a:br>
            <a:r>
              <a:rPr lang="en-CA" sz="3200" dirty="0">
                <a:solidFill>
                  <a:srgbClr val="FFC000"/>
                </a:solidFill>
                <a:effectLst>
                  <a:outerShdw blurRad="50800" dist="76200" dir="2700000" algn="tl" rotWithShape="0">
                    <a:schemeClr val="bg1">
                      <a:alpha val="40000"/>
                    </a:schemeClr>
                  </a:outerShdw>
                </a:effectLst>
              </a:rPr>
              <a:t>Structural Interpretation</a:t>
            </a:r>
            <a:br>
              <a:rPr lang="en-CA" sz="1100" dirty="0">
                <a:solidFill>
                  <a:srgbClr val="FFC000"/>
                </a:solidFill>
                <a:effectLst>
                  <a:outerShdw blurRad="50800" dist="76200" dir="2700000" algn="tl" rotWithShape="0">
                    <a:schemeClr val="bg1">
                      <a:alpha val="40000"/>
                    </a:schemeClr>
                  </a:outerShdw>
                </a:effectLst>
                <a:latin typeface="Arial" panose="020B0604020202020204" pitchFamily="34" charset="0"/>
                <a:cs typeface="Arial" panose="020B0604020202020204" pitchFamily="34" charset="0"/>
              </a:rPr>
            </a:br>
            <a:br>
              <a:rPr lang="en-CA" sz="1400" dirty="0">
                <a:solidFill>
                  <a:srgbClr val="FFC000"/>
                </a:solidFill>
                <a:effectLst>
                  <a:outerShdw blurRad="50800" dist="76200" dir="2700000" algn="tl" rotWithShape="0">
                    <a:schemeClr val="bg1">
                      <a:alpha val="40000"/>
                    </a:schemeClr>
                  </a:outerShdw>
                </a:effectLst>
                <a:latin typeface="Arial" panose="020B0604020202020204" pitchFamily="34" charset="0"/>
                <a:cs typeface="Arial" panose="020B0604020202020204" pitchFamily="34" charset="0"/>
              </a:rPr>
            </a:br>
            <a:endParaRPr lang="en-CA" sz="1100" dirty="0">
              <a:solidFill>
                <a:srgbClr val="FFC000"/>
              </a:solidFill>
              <a:effectLst>
                <a:outerShdw blurRad="50800" dist="76200" dir="2700000" algn="tl" rotWithShape="0">
                  <a:schemeClr val="bg1">
                    <a:alpha val="40000"/>
                  </a:schemeClr>
                </a:outerShdw>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1C2C2DE-5882-4A36-83AD-BBB391AA84F9}"/>
              </a:ext>
            </a:extLst>
          </p:cNvPr>
          <p:cNvSpPr/>
          <p:nvPr/>
        </p:nvSpPr>
        <p:spPr>
          <a:xfrm>
            <a:off x="2554248" y="4890136"/>
            <a:ext cx="1189748" cy="276999"/>
          </a:xfrm>
          <a:prstGeom prst="rect">
            <a:avLst/>
          </a:prstGeom>
        </p:spPr>
        <p:txBody>
          <a:bodyPr wrap="none">
            <a:spAutoFit/>
          </a:bodyPr>
          <a:lstStyle/>
          <a:p>
            <a:pPr algn="ctr" defTabSz="457200">
              <a:defRPr/>
            </a:pPr>
            <a:r>
              <a:rPr lang="en-US" sz="1200" dirty="0">
                <a:solidFill>
                  <a:schemeClr val="bg1"/>
                </a:solidFill>
                <a:latin typeface="Arial" panose="020B0604020202020204" pitchFamily="34" charset="0"/>
                <a:cs typeface="Arial" panose="020B0604020202020204" pitchFamily="34" charset="0"/>
              </a:rPr>
              <a:t>Montsion</a:t>
            </a:r>
            <a:r>
              <a:rPr lang="en-US" sz="1200" dirty="0">
                <a:solidFill>
                  <a:schemeClr val="bg1"/>
                </a:solidFill>
                <a:effectLst>
                  <a:outerShdw blurRad="50800" dist="76200" dir="5400000" algn="ctr" rotWithShape="0">
                    <a:schemeClr val="bg1">
                      <a:lumMod val="75000"/>
                    </a:schemeClr>
                  </a:outerShdw>
                </a:effectLst>
                <a:latin typeface="Arial" panose="020B0604020202020204" pitchFamily="34" charset="0"/>
                <a:cs typeface="Arial" panose="020B0604020202020204" pitchFamily="34" charset="0"/>
              </a:rPr>
              <a:t> 2017</a:t>
            </a:r>
          </a:p>
        </p:txBody>
      </p:sp>
      <p:cxnSp>
        <p:nvCxnSpPr>
          <p:cNvPr id="7" name="Straight Connector 6">
            <a:extLst>
              <a:ext uri="{FF2B5EF4-FFF2-40B4-BE49-F238E27FC236}">
                <a16:creationId xmlns:a16="http://schemas.microsoft.com/office/drawing/2014/main" id="{170F7C45-10F0-44A9-985A-C0E781776E4C}"/>
              </a:ext>
            </a:extLst>
          </p:cNvPr>
          <p:cNvCxnSpPr>
            <a:cxnSpLocks/>
          </p:cNvCxnSpPr>
          <p:nvPr/>
        </p:nvCxnSpPr>
        <p:spPr>
          <a:xfrm>
            <a:off x="9696606" y="5413248"/>
            <a:ext cx="1032354" cy="0"/>
          </a:xfrm>
          <a:prstGeom prst="line">
            <a:avLst/>
          </a:prstGeom>
          <a:ln w="317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EDE69F2-4EF7-4C02-8B51-85725B9030EF}"/>
              </a:ext>
            </a:extLst>
          </p:cNvPr>
          <p:cNvSpPr txBox="1"/>
          <p:nvPr/>
        </p:nvSpPr>
        <p:spPr>
          <a:xfrm>
            <a:off x="9696606" y="5401056"/>
            <a:ext cx="928459" cy="369332"/>
          </a:xfrm>
          <a:prstGeom prst="rect">
            <a:avLst/>
          </a:prstGeom>
          <a:noFill/>
        </p:spPr>
        <p:txBody>
          <a:bodyPr wrap="none" rtlCol="0">
            <a:spAutoFit/>
          </a:bodyPr>
          <a:lstStyle/>
          <a:p>
            <a:r>
              <a:rPr lang="en-US" dirty="0">
                <a:solidFill>
                  <a:schemeClr val="bg1">
                    <a:lumMod val="85000"/>
                  </a:schemeClr>
                </a:solidFill>
              </a:rPr>
              <a:t>~ 50 km</a:t>
            </a:r>
            <a:endParaRPr lang="en-CA" dirty="0">
              <a:solidFill>
                <a:schemeClr val="bg1">
                  <a:lumMod val="85000"/>
                </a:schemeClr>
              </a:solidFill>
            </a:endParaRPr>
          </a:p>
        </p:txBody>
      </p:sp>
      <p:sp>
        <p:nvSpPr>
          <p:cNvPr id="11" name="Rectangle 10">
            <a:extLst>
              <a:ext uri="{FF2B5EF4-FFF2-40B4-BE49-F238E27FC236}">
                <a16:creationId xmlns:a16="http://schemas.microsoft.com/office/drawing/2014/main" id="{2F76746B-A475-49E1-A605-1492EC5D8BE0}"/>
              </a:ext>
            </a:extLst>
          </p:cNvPr>
          <p:cNvSpPr/>
          <p:nvPr/>
        </p:nvSpPr>
        <p:spPr>
          <a:xfrm>
            <a:off x="636940" y="1484312"/>
            <a:ext cx="5617556" cy="1569660"/>
          </a:xfrm>
          <a:prstGeom prst="rect">
            <a:avLst/>
          </a:prstGeom>
        </p:spPr>
        <p:txBody>
          <a:bodyPr wrap="square">
            <a:spAutoFit/>
          </a:bodyPr>
          <a:lstStyle/>
          <a:p>
            <a:r>
              <a:rPr lang="en-US" sz="2400" dirty="0">
                <a:solidFill>
                  <a:schemeClr val="bg1"/>
                </a:solidFill>
              </a:rPr>
              <a:t>Need 3D fabric visualization (generational)</a:t>
            </a:r>
          </a:p>
          <a:p>
            <a:r>
              <a:rPr lang="en-US" sz="2400" dirty="0">
                <a:solidFill>
                  <a:schemeClr val="bg1"/>
                </a:solidFill>
              </a:rPr>
              <a:t>Support deformation characterization</a:t>
            </a:r>
          </a:p>
          <a:p>
            <a:r>
              <a:rPr lang="en-US" sz="2400" dirty="0">
                <a:solidFill>
                  <a:schemeClr val="bg1"/>
                </a:solidFill>
              </a:rPr>
              <a:t>Need scenario realizations</a:t>
            </a:r>
          </a:p>
          <a:p>
            <a:r>
              <a:rPr lang="en-US" sz="2400" dirty="0">
                <a:solidFill>
                  <a:schemeClr val="bg1"/>
                </a:solidFill>
              </a:rPr>
              <a:t>Utilize legacy / map data </a:t>
            </a:r>
            <a:endParaRPr lang="en-CA" sz="2400" dirty="0">
              <a:solidFill>
                <a:schemeClr val="bg1"/>
              </a:solidFill>
            </a:endParaRPr>
          </a:p>
        </p:txBody>
      </p:sp>
    </p:spTree>
    <p:extLst>
      <p:ext uri="{BB962C8B-B14F-4D97-AF65-F5344CB8AC3E}">
        <p14:creationId xmlns:p14="http://schemas.microsoft.com/office/powerpoint/2010/main" val="3649178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descr="A picture containing object, clock&#10;&#10;Description automatically generated">
            <a:extLst>
              <a:ext uri="{FF2B5EF4-FFF2-40B4-BE49-F238E27FC236}">
                <a16:creationId xmlns:a16="http://schemas.microsoft.com/office/drawing/2014/main" id="{90D23F87-D07B-4A10-947F-A0910C1DAE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323" y="5900309"/>
            <a:ext cx="871333" cy="867184"/>
          </a:xfrm>
          <a:prstGeom prst="rect">
            <a:avLst/>
          </a:prstGeom>
        </p:spPr>
      </p:pic>
      <p:sp>
        <p:nvSpPr>
          <p:cNvPr id="15" name="TextBox 14">
            <a:extLst>
              <a:ext uri="{FF2B5EF4-FFF2-40B4-BE49-F238E27FC236}">
                <a16:creationId xmlns:a16="http://schemas.microsoft.com/office/drawing/2014/main" id="{218E2466-B0B0-40AE-91D9-D1574FFC5851}"/>
              </a:ext>
            </a:extLst>
          </p:cNvPr>
          <p:cNvSpPr txBox="1"/>
          <p:nvPr/>
        </p:nvSpPr>
        <p:spPr>
          <a:xfrm>
            <a:off x="1549026" y="5894103"/>
            <a:ext cx="2047355" cy="861774"/>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100" dirty="0"/>
              <a:t>20</a:t>
            </a:r>
            <a:r>
              <a:rPr lang="en-US" sz="1100" baseline="30000" dirty="0"/>
              <a:t>th</a:t>
            </a:r>
            <a:r>
              <a:rPr lang="en-US" sz="1100" dirty="0"/>
              <a:t> Annual Conference</a:t>
            </a:r>
          </a:p>
          <a:p>
            <a:r>
              <a:rPr lang="en-US" sz="2800" b="1" dirty="0">
                <a:solidFill>
                  <a:srgbClr val="4D8356"/>
                </a:solidFill>
              </a:rPr>
              <a:t>IAMG</a:t>
            </a:r>
            <a:r>
              <a:rPr lang="en-US" sz="2800" b="1" dirty="0">
                <a:solidFill>
                  <a:schemeClr val="accent6"/>
                </a:solidFill>
              </a:rPr>
              <a:t>2019</a:t>
            </a:r>
            <a:endParaRPr lang="en-US" sz="2000" b="1" dirty="0">
              <a:solidFill>
                <a:schemeClr val="accent6"/>
              </a:solidFill>
            </a:endParaRPr>
          </a:p>
          <a:p>
            <a:r>
              <a:rPr lang="en-US" sz="1100" dirty="0"/>
              <a:t>State College, Pennsylvania, USA</a:t>
            </a:r>
            <a:endParaRPr lang="en-CA" sz="1100" dirty="0"/>
          </a:p>
        </p:txBody>
      </p:sp>
      <p:pic>
        <p:nvPicPr>
          <p:cNvPr id="2" name="Wave_Movie">
            <a:hlinkClick r:id="" action="ppaction://media"/>
            <a:extLst>
              <a:ext uri="{FF2B5EF4-FFF2-40B4-BE49-F238E27FC236}">
                <a16:creationId xmlns:a16="http://schemas.microsoft.com/office/drawing/2014/main" id="{7A772104-E1B7-45BA-B9D7-BFEF7F0BB67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669425" y="770902"/>
            <a:ext cx="5943600" cy="4724400"/>
          </a:xfrm>
          <a:prstGeom prst="rect">
            <a:avLst/>
          </a:prstGeom>
        </p:spPr>
      </p:pic>
      <p:sp>
        <p:nvSpPr>
          <p:cNvPr id="5" name="Text Box 8">
            <a:extLst>
              <a:ext uri="{FF2B5EF4-FFF2-40B4-BE49-F238E27FC236}">
                <a16:creationId xmlns:a16="http://schemas.microsoft.com/office/drawing/2014/main" id="{1073801B-E7FD-4653-82E6-539C5B45045B}"/>
              </a:ext>
            </a:extLst>
          </p:cNvPr>
          <p:cNvSpPr txBox="1">
            <a:spLocks noChangeArrowheads="1"/>
          </p:cNvSpPr>
          <p:nvPr/>
        </p:nvSpPr>
        <p:spPr bwMode="auto">
          <a:xfrm>
            <a:off x="7533258" y="264414"/>
            <a:ext cx="32321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CA" altLang="en-US" sz="2400" dirty="0">
                <a:solidFill>
                  <a:schemeClr val="tx1">
                    <a:lumMod val="95000"/>
                    <a:lumOff val="5000"/>
                  </a:schemeClr>
                </a:solidFill>
              </a:rPr>
              <a:t>Controlled Randomness </a:t>
            </a:r>
            <a:endParaRPr lang="en-CA" altLang="en-US" sz="2000" dirty="0">
              <a:solidFill>
                <a:schemeClr val="tx1">
                  <a:lumMod val="95000"/>
                  <a:lumOff val="5000"/>
                </a:schemeClr>
              </a:solidFill>
            </a:endParaRPr>
          </a:p>
        </p:txBody>
      </p:sp>
      <p:sp>
        <p:nvSpPr>
          <p:cNvPr id="3" name="Rectangle 2">
            <a:extLst>
              <a:ext uri="{FF2B5EF4-FFF2-40B4-BE49-F238E27FC236}">
                <a16:creationId xmlns:a16="http://schemas.microsoft.com/office/drawing/2014/main" id="{7CED2713-AB79-42F7-8D66-6B047BBB69D7}"/>
              </a:ext>
            </a:extLst>
          </p:cNvPr>
          <p:cNvSpPr/>
          <p:nvPr/>
        </p:nvSpPr>
        <p:spPr>
          <a:xfrm>
            <a:off x="4669425" y="6010735"/>
            <a:ext cx="6096000" cy="646331"/>
          </a:xfrm>
          <a:prstGeom prst="rect">
            <a:avLst/>
          </a:prstGeom>
        </p:spPr>
        <p:txBody>
          <a:bodyPr>
            <a:spAutoFit/>
          </a:bodyPr>
          <a:lstStyle/>
          <a:p>
            <a:r>
              <a:rPr lang="en-US" dirty="0">
                <a:latin typeface="Times New Roman" panose="02020603050405020304" pitchFamily="18" charset="0"/>
                <a:ea typeface="Calibri" panose="020F0502020204030204" pitchFamily="34" charset="0"/>
              </a:rPr>
              <a:t>Wilensky, U. , (1996), Wave Machine, </a:t>
            </a:r>
            <a:r>
              <a:rPr lang="en-US"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7"/>
              </a:rPr>
              <a:t>http://ccl.northwestern.edu/netlogo/models/WaveMachine3D</a:t>
            </a:r>
            <a:endParaRPr lang="en-CA" dirty="0"/>
          </a:p>
        </p:txBody>
      </p:sp>
      <p:pic>
        <p:nvPicPr>
          <p:cNvPr id="6" name="Picture 5" descr="A screenshot of a video game&#10;&#10;Description automatically generated">
            <a:extLst>
              <a:ext uri="{FF2B5EF4-FFF2-40B4-BE49-F238E27FC236}">
                <a16:creationId xmlns:a16="http://schemas.microsoft.com/office/drawing/2014/main" id="{816A0730-F771-419B-9451-FFC12125D7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559" y="1406770"/>
            <a:ext cx="3959234" cy="3452665"/>
          </a:xfrm>
          <a:prstGeom prst="rect">
            <a:avLst/>
          </a:prstGeom>
        </p:spPr>
      </p:pic>
      <p:pic>
        <p:nvPicPr>
          <p:cNvPr id="8" name="Picture 7" descr="A close up of a flag&#10;&#10;Description automatically generated">
            <a:extLst>
              <a:ext uri="{FF2B5EF4-FFF2-40B4-BE49-F238E27FC236}">
                <a16:creationId xmlns:a16="http://schemas.microsoft.com/office/drawing/2014/main" id="{545884EA-C144-4013-AC28-FC699C27CA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00274" y="6071503"/>
            <a:ext cx="1575403" cy="587650"/>
          </a:xfrm>
          <a:prstGeom prst="rect">
            <a:avLst/>
          </a:prstGeom>
        </p:spPr>
      </p:pic>
      <p:pic>
        <p:nvPicPr>
          <p:cNvPr id="10" name="Picture 9" descr="A close up of a sign&#10;&#10;Description automatically generated">
            <a:extLst>
              <a:ext uri="{FF2B5EF4-FFF2-40B4-BE49-F238E27FC236}">
                <a16:creationId xmlns:a16="http://schemas.microsoft.com/office/drawing/2014/main" id="{7380B169-8ADA-423D-BA30-2F5AD7BBC8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1078" y="452742"/>
            <a:ext cx="1273156" cy="541523"/>
          </a:xfrm>
          <a:prstGeom prst="rect">
            <a:avLst/>
          </a:prstGeom>
        </p:spPr>
      </p:pic>
    </p:spTree>
    <p:extLst>
      <p:ext uri="{BB962C8B-B14F-4D97-AF65-F5344CB8AC3E}">
        <p14:creationId xmlns:p14="http://schemas.microsoft.com/office/powerpoint/2010/main" val="72755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381442" y="854710"/>
            <a:ext cx="3508375" cy="2313940"/>
          </a:xfrm>
          <a:prstGeom prst="rect">
            <a:avLst/>
          </a:prstGeom>
        </p:spPr>
      </p:pic>
      <p:pic>
        <p:nvPicPr>
          <p:cNvPr id="5" name="Picture 4"/>
          <p:cNvPicPr/>
          <p:nvPr/>
        </p:nvPicPr>
        <p:blipFill>
          <a:blip r:embed="rId3"/>
          <a:stretch>
            <a:fillRect/>
          </a:stretch>
        </p:blipFill>
        <p:spPr>
          <a:xfrm>
            <a:off x="563245" y="3769360"/>
            <a:ext cx="3590290" cy="2645410"/>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8246745" y="3726181"/>
            <a:ext cx="3151505" cy="268859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97008" y="916699"/>
            <a:ext cx="3872897" cy="246331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94302" y="3255417"/>
            <a:ext cx="4255008" cy="3267456"/>
          </a:xfrm>
          <a:prstGeom prst="rect">
            <a:avLst/>
          </a:prstGeom>
        </p:spPr>
      </p:pic>
      <p:sp>
        <p:nvSpPr>
          <p:cNvPr id="2" name="TextBox 1">
            <a:extLst>
              <a:ext uri="{FF2B5EF4-FFF2-40B4-BE49-F238E27FC236}">
                <a16:creationId xmlns:a16="http://schemas.microsoft.com/office/drawing/2014/main" id="{62055280-0645-444D-A4AB-4055B41B238B}"/>
              </a:ext>
            </a:extLst>
          </p:cNvPr>
          <p:cNvSpPr txBox="1"/>
          <p:nvPr/>
        </p:nvSpPr>
        <p:spPr>
          <a:xfrm>
            <a:off x="499715" y="331924"/>
            <a:ext cx="7361246" cy="584775"/>
          </a:xfrm>
          <a:prstGeom prst="rect">
            <a:avLst/>
          </a:prstGeom>
          <a:noFill/>
        </p:spPr>
        <p:txBody>
          <a:bodyPr wrap="none" rtlCol="0">
            <a:spAutoFit/>
          </a:bodyPr>
          <a:lstStyle/>
          <a:p>
            <a:r>
              <a:rPr lang="en-CA" sz="3200" dirty="0">
                <a:solidFill>
                  <a:schemeClr val="bg1"/>
                </a:solidFill>
              </a:rPr>
              <a:t>Spatial Agents … for Sparse data modelling </a:t>
            </a:r>
          </a:p>
        </p:txBody>
      </p:sp>
    </p:spTree>
    <p:extLst>
      <p:ext uri="{BB962C8B-B14F-4D97-AF65-F5344CB8AC3E}">
        <p14:creationId xmlns:p14="http://schemas.microsoft.com/office/powerpoint/2010/main" val="4233714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01721CB4-3816-4DEF-8140-EDF550C3FD70}"/>
              </a:ext>
            </a:extLst>
          </p:cNvPr>
          <p:cNvSpPr>
            <a:spLocks noGrp="1"/>
          </p:cNvSpPr>
          <p:nvPr>
            <p:ph type="title"/>
          </p:nvPr>
        </p:nvSpPr>
        <p:spPr bwMode="auto">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CA" altLang="en-US" dirty="0"/>
              <a:t>Spatial Agents (SABM)</a:t>
            </a:r>
          </a:p>
        </p:txBody>
      </p:sp>
      <p:sp>
        <p:nvSpPr>
          <p:cNvPr id="17411" name="Content Placeholder 2">
            <a:extLst>
              <a:ext uri="{FF2B5EF4-FFF2-40B4-BE49-F238E27FC236}">
                <a16:creationId xmlns:a16="http://schemas.microsoft.com/office/drawing/2014/main" id="{CFFE5538-C415-4BA9-AD8D-3C9853CF625B}"/>
              </a:ext>
            </a:extLst>
          </p:cNvPr>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CA" altLang="en-US" sz="2800" dirty="0"/>
              <a:t>Good at exploring complex data &amp; space</a:t>
            </a:r>
          </a:p>
          <a:p>
            <a:pPr eaLnBrk="1" hangingPunct="1"/>
            <a:r>
              <a:rPr lang="en-CA" altLang="en-US" sz="2800" dirty="0"/>
              <a:t>Efficient at multi-scalar problems </a:t>
            </a:r>
          </a:p>
          <a:p>
            <a:pPr eaLnBrk="1" hangingPunct="1"/>
            <a:r>
              <a:rPr lang="en-CA" altLang="en-US" sz="2800" dirty="0"/>
              <a:t>Can have rich domain specific rules – beliefs (</a:t>
            </a:r>
            <a:r>
              <a:rPr lang="en-CA" altLang="en-US" sz="2800" dirty="0">
                <a:solidFill>
                  <a:srgbClr val="4D8356"/>
                </a:solidFill>
              </a:rPr>
              <a:t>Knowledge</a:t>
            </a:r>
            <a:r>
              <a:rPr lang="en-CA" altLang="en-US" sz="2800" dirty="0"/>
              <a:t>?)</a:t>
            </a:r>
          </a:p>
          <a:p>
            <a:pPr eaLnBrk="1" hangingPunct="1"/>
            <a:r>
              <a:rPr lang="en-CA" altLang="en-US" sz="2800" dirty="0"/>
              <a:t>Can act locally or regionally with </a:t>
            </a:r>
            <a:r>
              <a:rPr lang="en-CA" altLang="en-US" sz="2800" dirty="0">
                <a:solidFill>
                  <a:srgbClr val="C00000"/>
                </a:solidFill>
              </a:rPr>
              <a:t>Data</a:t>
            </a:r>
            <a:r>
              <a:rPr lang="en-CA" altLang="en-US" sz="2800" dirty="0"/>
              <a:t> estimation schemes (Kriging, DSI, GRBF, IDW, SVM, etc. )</a:t>
            </a:r>
          </a:p>
          <a:p>
            <a:pPr eaLnBrk="1" hangingPunct="1"/>
            <a:r>
              <a:rPr lang="en-CA" altLang="en-US" sz="2800" dirty="0"/>
              <a:t>Supports complex spatial interaction and communication </a:t>
            </a:r>
          </a:p>
          <a:p>
            <a:pPr eaLnBrk="1" hangingPunct="1"/>
            <a:r>
              <a:rPr lang="en-CA" altLang="en-US" sz="2800" dirty="0"/>
              <a:t>Distributed rather then global matrix solver </a:t>
            </a:r>
          </a:p>
        </p:txBody>
      </p:sp>
      <p:pic>
        <p:nvPicPr>
          <p:cNvPr id="6" name="Picture 5" descr="A picture containing object, clock&#10;&#10;Description automatically generated">
            <a:extLst>
              <a:ext uri="{FF2B5EF4-FFF2-40B4-BE49-F238E27FC236}">
                <a16:creationId xmlns:a16="http://schemas.microsoft.com/office/drawing/2014/main" id="{86C5C3FE-4E59-4FE4-93DA-C0A7203AA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6339" y="5900309"/>
            <a:ext cx="871333" cy="867184"/>
          </a:xfrm>
          <a:prstGeom prst="rect">
            <a:avLst/>
          </a:prstGeom>
        </p:spPr>
      </p:pic>
      <p:sp>
        <p:nvSpPr>
          <p:cNvPr id="7" name="TextBox 6">
            <a:extLst>
              <a:ext uri="{FF2B5EF4-FFF2-40B4-BE49-F238E27FC236}">
                <a16:creationId xmlns:a16="http://schemas.microsoft.com/office/drawing/2014/main" id="{93F3C75F-F745-4751-85AC-A85098568A56}"/>
              </a:ext>
            </a:extLst>
          </p:cNvPr>
          <p:cNvSpPr txBox="1"/>
          <p:nvPr/>
        </p:nvSpPr>
        <p:spPr>
          <a:xfrm>
            <a:off x="10059042" y="5894103"/>
            <a:ext cx="2047355" cy="861774"/>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100" dirty="0"/>
              <a:t>20</a:t>
            </a:r>
            <a:r>
              <a:rPr lang="en-US" sz="1100" baseline="30000" dirty="0"/>
              <a:t>th</a:t>
            </a:r>
            <a:r>
              <a:rPr lang="en-US" sz="1100" dirty="0"/>
              <a:t> Annual Conference</a:t>
            </a:r>
          </a:p>
          <a:p>
            <a:r>
              <a:rPr lang="en-US" sz="2800" b="1" dirty="0">
                <a:solidFill>
                  <a:srgbClr val="4D8356"/>
                </a:solidFill>
              </a:rPr>
              <a:t>IAMG</a:t>
            </a:r>
            <a:r>
              <a:rPr lang="en-US" sz="2800" b="1" dirty="0">
                <a:solidFill>
                  <a:schemeClr val="accent6"/>
                </a:solidFill>
              </a:rPr>
              <a:t>2019</a:t>
            </a:r>
            <a:endParaRPr lang="en-US" sz="2000" b="1" dirty="0">
              <a:solidFill>
                <a:schemeClr val="accent6"/>
              </a:solidFill>
            </a:endParaRPr>
          </a:p>
          <a:p>
            <a:r>
              <a:rPr lang="en-US" sz="1100" dirty="0"/>
              <a:t>State College, Pennsylvania, USA</a:t>
            </a:r>
            <a:endParaRPr lang="en-CA" sz="11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74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2239F7-25C4-495A-9A89-775EFE01D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319" y="528107"/>
            <a:ext cx="7339406" cy="6012819"/>
          </a:xfrm>
          <a:prstGeom prst="rect">
            <a:avLst/>
          </a:prstGeom>
        </p:spPr>
      </p:pic>
      <p:sp>
        <p:nvSpPr>
          <p:cNvPr id="9" name="TextBox 8">
            <a:extLst>
              <a:ext uri="{FF2B5EF4-FFF2-40B4-BE49-F238E27FC236}">
                <a16:creationId xmlns:a16="http://schemas.microsoft.com/office/drawing/2014/main" id="{B6F7F68E-4272-43EE-9F1E-286EAC97FFDC}"/>
              </a:ext>
            </a:extLst>
          </p:cNvPr>
          <p:cNvSpPr txBox="1"/>
          <p:nvPr/>
        </p:nvSpPr>
        <p:spPr>
          <a:xfrm>
            <a:off x="9969283" y="5905719"/>
            <a:ext cx="2047355" cy="861774"/>
          </a:xfrm>
          <a:prstGeom prst="rect">
            <a:avLst/>
          </a:prstGeom>
          <a:noFill/>
          <a:effectLst>
            <a:outerShdw blurRad="50800" dist="63500" dir="2700000" algn="tl" rotWithShape="0">
              <a:schemeClr val="bg1">
                <a:alpha val="40000"/>
              </a:schemeClr>
            </a:outerShdw>
          </a:effectLst>
        </p:spPr>
        <p:txBody>
          <a:bodyPr wrap="none" rtlCol="0">
            <a:spAutoFit/>
          </a:bodyPr>
          <a:lstStyle/>
          <a:p>
            <a:r>
              <a:rPr lang="en-US" sz="1100" dirty="0">
                <a:solidFill>
                  <a:schemeClr val="bg1"/>
                </a:solidFill>
              </a:rPr>
              <a:t>20</a:t>
            </a:r>
            <a:r>
              <a:rPr lang="en-US" sz="1100" baseline="30000" dirty="0">
                <a:solidFill>
                  <a:schemeClr val="bg1"/>
                </a:solidFill>
              </a:rPr>
              <a:t>th</a:t>
            </a:r>
            <a:r>
              <a:rPr lang="en-US" sz="1100" dirty="0">
                <a:solidFill>
                  <a:schemeClr val="bg1"/>
                </a:solidFill>
              </a:rPr>
              <a:t> Annual Conference</a:t>
            </a:r>
          </a:p>
          <a:p>
            <a:r>
              <a:rPr lang="en-US" sz="2800" b="1" dirty="0">
                <a:solidFill>
                  <a:srgbClr val="4D8356"/>
                </a:solidFill>
              </a:rPr>
              <a:t>IAMG</a:t>
            </a:r>
            <a:r>
              <a:rPr lang="en-US" sz="2800" b="1" dirty="0">
                <a:solidFill>
                  <a:schemeClr val="accent6"/>
                </a:solidFill>
              </a:rPr>
              <a:t>2019</a:t>
            </a:r>
            <a:endParaRPr lang="en-US" sz="2000" b="1" dirty="0">
              <a:solidFill>
                <a:schemeClr val="accent6"/>
              </a:solidFill>
            </a:endParaRPr>
          </a:p>
          <a:p>
            <a:r>
              <a:rPr lang="en-US" sz="1100" dirty="0">
                <a:solidFill>
                  <a:schemeClr val="bg1"/>
                </a:solidFill>
              </a:rPr>
              <a:t>State College, Pennsylvania, USA</a:t>
            </a:r>
            <a:endParaRPr lang="en-CA" sz="1100" dirty="0">
              <a:solidFill>
                <a:schemeClr val="bg1"/>
              </a:solidFill>
            </a:endParaRPr>
          </a:p>
        </p:txBody>
      </p:sp>
      <p:sp>
        <p:nvSpPr>
          <p:cNvPr id="12" name="Title 1">
            <a:extLst>
              <a:ext uri="{FF2B5EF4-FFF2-40B4-BE49-F238E27FC236}">
                <a16:creationId xmlns:a16="http://schemas.microsoft.com/office/drawing/2014/main" id="{FEE92D1C-E424-4DCA-B223-9B01D62AB154}"/>
              </a:ext>
            </a:extLst>
          </p:cNvPr>
          <p:cNvSpPr txBox="1">
            <a:spLocks/>
          </p:cNvSpPr>
          <p:nvPr/>
        </p:nvSpPr>
        <p:spPr>
          <a:xfrm>
            <a:off x="160783" y="-329443"/>
            <a:ext cx="4786931" cy="1574247"/>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609585" rtl="0" eaLnBrk="1" latinLnBrk="0" hangingPunct="1">
              <a:spcBef>
                <a:spcPct val="0"/>
              </a:spcBef>
              <a:buNone/>
              <a:defRPr sz="5333" b="1" kern="1200">
                <a:solidFill>
                  <a:schemeClr val="accent1">
                    <a:lumMod val="50000"/>
                  </a:schemeClr>
                </a:solidFill>
                <a:latin typeface="Arial"/>
                <a:ea typeface="+mj-ea"/>
                <a:cs typeface="Arial"/>
              </a:defRPr>
            </a:lvl1pPr>
          </a:lstStyle>
          <a:p>
            <a:br>
              <a:rPr lang="en-CA" sz="1800" dirty="0">
                <a:solidFill>
                  <a:srgbClr val="FFC000"/>
                </a:solidFill>
                <a:effectLst>
                  <a:outerShdw blurRad="50800" dist="76200" dir="2700000" algn="tl" rotWithShape="0">
                    <a:schemeClr val="bg1">
                      <a:alpha val="40000"/>
                    </a:schemeClr>
                  </a:outerShdw>
                </a:effectLst>
                <a:latin typeface="Arial" panose="020B0604020202020204" pitchFamily="34" charset="0"/>
                <a:cs typeface="Arial" panose="020B0604020202020204" pitchFamily="34" charset="0"/>
              </a:rPr>
            </a:br>
            <a:br>
              <a:rPr lang="en-CA" sz="1800" dirty="0">
                <a:solidFill>
                  <a:srgbClr val="FFC000"/>
                </a:solidFill>
                <a:effectLst>
                  <a:outerShdw blurRad="50800" dist="76200" dir="2700000" algn="tl" rotWithShape="0">
                    <a:schemeClr val="bg1">
                      <a:alpha val="40000"/>
                    </a:schemeClr>
                  </a:outerShdw>
                </a:effectLst>
                <a:latin typeface="Arial" panose="020B0604020202020204" pitchFamily="34" charset="0"/>
                <a:cs typeface="Arial" panose="020B0604020202020204" pitchFamily="34" charset="0"/>
              </a:rPr>
            </a:br>
            <a:r>
              <a:rPr lang="en-CA" sz="3200" dirty="0">
                <a:solidFill>
                  <a:srgbClr val="FFC000"/>
                </a:solidFill>
                <a:effectLst>
                  <a:outerShdw blurRad="50800" dist="76200" dir="2700000" algn="tl" rotWithShape="0">
                    <a:schemeClr val="bg1">
                      <a:alpha val="40000"/>
                    </a:schemeClr>
                  </a:outerShdw>
                </a:effectLst>
              </a:rPr>
              <a:t>Structural Agents</a:t>
            </a:r>
            <a:br>
              <a:rPr lang="en-CA" sz="1100" dirty="0">
                <a:solidFill>
                  <a:srgbClr val="FFC000"/>
                </a:solidFill>
                <a:effectLst>
                  <a:outerShdw blurRad="50800" dist="76200" dir="2700000" algn="tl" rotWithShape="0">
                    <a:schemeClr val="bg1">
                      <a:alpha val="40000"/>
                    </a:schemeClr>
                  </a:outerShdw>
                </a:effectLst>
                <a:latin typeface="Arial" panose="020B0604020202020204" pitchFamily="34" charset="0"/>
                <a:cs typeface="Arial" panose="020B0604020202020204" pitchFamily="34" charset="0"/>
              </a:rPr>
            </a:br>
            <a:br>
              <a:rPr lang="en-CA" sz="1400" dirty="0">
                <a:solidFill>
                  <a:srgbClr val="FFC000"/>
                </a:solidFill>
                <a:effectLst>
                  <a:outerShdw blurRad="50800" dist="76200" dir="2700000" algn="tl" rotWithShape="0">
                    <a:schemeClr val="bg1">
                      <a:alpha val="40000"/>
                    </a:schemeClr>
                  </a:outerShdw>
                </a:effectLst>
                <a:latin typeface="Arial" panose="020B0604020202020204" pitchFamily="34" charset="0"/>
                <a:cs typeface="Arial" panose="020B0604020202020204" pitchFamily="34" charset="0"/>
              </a:rPr>
            </a:br>
            <a:endParaRPr lang="en-CA" sz="1100" dirty="0">
              <a:solidFill>
                <a:srgbClr val="FFC000"/>
              </a:solidFill>
              <a:effectLst>
                <a:outerShdw blurRad="50800" dist="76200" dir="2700000" algn="tl" rotWithShape="0">
                  <a:schemeClr val="bg1">
                    <a:alpha val="40000"/>
                  </a:schemeClr>
                </a:outerShdw>
              </a:effectLst>
              <a:latin typeface="Arial" panose="020B0604020202020204" pitchFamily="34" charset="0"/>
              <a:cs typeface="Arial" panose="020B0604020202020204" pitchFamily="34" charset="0"/>
            </a:endParaRPr>
          </a:p>
        </p:txBody>
      </p:sp>
      <p:pic>
        <p:nvPicPr>
          <p:cNvPr id="5" name="Picture 4" descr="A close up of a rock&#10;&#10;Description automatically generated">
            <a:extLst>
              <a:ext uri="{FF2B5EF4-FFF2-40B4-BE49-F238E27FC236}">
                <a16:creationId xmlns:a16="http://schemas.microsoft.com/office/drawing/2014/main" id="{880B71AD-5B42-4AAE-9197-4DC8FDEF8EF5}"/>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9076704" y="136861"/>
            <a:ext cx="2954513" cy="2215885"/>
          </a:xfrm>
          <a:prstGeom prst="rect">
            <a:avLst/>
          </a:prstGeom>
          <a:ln>
            <a:solidFill>
              <a:srgbClr val="FFC000"/>
            </a:solid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4EA7ADF-5559-4B9B-BF81-2C02790EE11A}"/>
                  </a:ext>
                </a:extLst>
              </p:cNvPr>
              <p:cNvSpPr txBox="1"/>
              <p:nvPr/>
            </p:nvSpPr>
            <p:spPr>
              <a:xfrm>
                <a:off x="10075725" y="2374660"/>
                <a:ext cx="1205779" cy="369332"/>
              </a:xfrm>
              <a:prstGeom prst="rect">
                <a:avLst/>
              </a:prstGeom>
              <a:noFill/>
            </p:spPr>
            <p:txBody>
              <a:bodyPr wrap="none" rtlCol="0">
                <a:spAutoFit/>
              </a:bodyPr>
              <a:lstStyle/>
              <a:p>
                <a:r>
                  <a:rPr lang="en-US" dirty="0">
                    <a:solidFill>
                      <a:schemeClr val="bg1"/>
                    </a:solidFill>
                  </a:rPr>
                  <a:t>S2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rPr>
                  <a:t> S0/S1</a:t>
                </a:r>
                <a:endParaRPr lang="en-CA" dirty="0">
                  <a:solidFill>
                    <a:schemeClr val="bg1"/>
                  </a:solidFill>
                </a:endParaRPr>
              </a:p>
            </p:txBody>
          </p:sp>
        </mc:Choice>
        <mc:Fallback xmlns="">
          <p:sp>
            <p:nvSpPr>
              <p:cNvPr id="2" name="TextBox 1">
                <a:extLst>
                  <a:ext uri="{FF2B5EF4-FFF2-40B4-BE49-F238E27FC236}">
                    <a16:creationId xmlns:a16="http://schemas.microsoft.com/office/drawing/2014/main" id="{C4EA7ADF-5559-4B9B-BF81-2C02790EE11A}"/>
                  </a:ext>
                </a:extLst>
              </p:cNvPr>
              <p:cNvSpPr txBox="1">
                <a:spLocks noRot="1" noChangeAspect="1" noMove="1" noResize="1" noEditPoints="1" noAdjustHandles="1" noChangeArrowheads="1" noChangeShapeType="1" noTextEdit="1"/>
              </p:cNvSpPr>
              <p:nvPr/>
            </p:nvSpPr>
            <p:spPr>
              <a:xfrm>
                <a:off x="10075725" y="2374660"/>
                <a:ext cx="1205779" cy="369332"/>
              </a:xfrm>
              <a:prstGeom prst="rect">
                <a:avLst/>
              </a:prstGeom>
              <a:blipFill>
                <a:blip r:embed="rId5"/>
                <a:stretch>
                  <a:fillRect l="-4545" t="-10000" r="-3030" b="-26667"/>
                </a:stretch>
              </a:blipFill>
            </p:spPr>
            <p:txBody>
              <a:bodyPr/>
              <a:lstStyle/>
              <a:p>
                <a:r>
                  <a:rPr lang="en-CA">
                    <a:noFill/>
                  </a:rPr>
                  <a:t> </a:t>
                </a:r>
              </a:p>
            </p:txBody>
          </p:sp>
        </mc:Fallback>
      </mc:AlternateContent>
    </p:spTree>
    <p:extLst>
      <p:ext uri="{BB962C8B-B14F-4D97-AF65-F5344CB8AC3E}">
        <p14:creationId xmlns:p14="http://schemas.microsoft.com/office/powerpoint/2010/main" val="304940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descr="A picture containing object, clock&#10;&#10;Description automatically generated">
            <a:extLst>
              <a:ext uri="{FF2B5EF4-FFF2-40B4-BE49-F238E27FC236}">
                <a16:creationId xmlns:a16="http://schemas.microsoft.com/office/drawing/2014/main" id="{90D23F87-D07B-4A10-947F-A0910C1DA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23" y="5900309"/>
            <a:ext cx="871333" cy="867184"/>
          </a:xfrm>
          <a:prstGeom prst="rect">
            <a:avLst/>
          </a:prstGeom>
        </p:spPr>
      </p:pic>
      <p:sp>
        <p:nvSpPr>
          <p:cNvPr id="15" name="TextBox 14">
            <a:extLst>
              <a:ext uri="{FF2B5EF4-FFF2-40B4-BE49-F238E27FC236}">
                <a16:creationId xmlns:a16="http://schemas.microsoft.com/office/drawing/2014/main" id="{218E2466-B0B0-40AE-91D9-D1574FFC5851}"/>
              </a:ext>
            </a:extLst>
          </p:cNvPr>
          <p:cNvSpPr txBox="1"/>
          <p:nvPr/>
        </p:nvSpPr>
        <p:spPr>
          <a:xfrm>
            <a:off x="1549026" y="5894103"/>
            <a:ext cx="2047355" cy="861774"/>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100" dirty="0"/>
              <a:t>20</a:t>
            </a:r>
            <a:r>
              <a:rPr lang="en-US" sz="1100" baseline="30000" dirty="0"/>
              <a:t>th</a:t>
            </a:r>
            <a:r>
              <a:rPr lang="en-US" sz="1100" dirty="0"/>
              <a:t> Annual Conference</a:t>
            </a:r>
          </a:p>
          <a:p>
            <a:r>
              <a:rPr lang="en-US" sz="2800" b="1" dirty="0">
                <a:solidFill>
                  <a:srgbClr val="4D8356"/>
                </a:solidFill>
              </a:rPr>
              <a:t>IAMG</a:t>
            </a:r>
            <a:r>
              <a:rPr lang="en-US" sz="2800" b="1" dirty="0">
                <a:solidFill>
                  <a:schemeClr val="accent6"/>
                </a:solidFill>
              </a:rPr>
              <a:t>2019</a:t>
            </a:r>
            <a:endParaRPr lang="en-US" sz="2000" b="1" dirty="0">
              <a:solidFill>
                <a:schemeClr val="accent6"/>
              </a:solidFill>
            </a:endParaRPr>
          </a:p>
          <a:p>
            <a:r>
              <a:rPr lang="en-US" sz="1100" dirty="0"/>
              <a:t>State College, Pennsylvania, USA</a:t>
            </a:r>
            <a:endParaRPr lang="en-CA" sz="1100" dirty="0"/>
          </a:p>
        </p:txBody>
      </p:sp>
      <p:pic>
        <p:nvPicPr>
          <p:cNvPr id="2" name="Rotate_Movie">
            <a:hlinkClick r:id="" action="ppaction://media"/>
            <a:extLst>
              <a:ext uri="{FF2B5EF4-FFF2-40B4-BE49-F238E27FC236}">
                <a16:creationId xmlns:a16="http://schemas.microsoft.com/office/drawing/2014/main" id="{17B11F60-ACFA-4BBF-8EC3-2912039B19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0" y="1214966"/>
            <a:ext cx="5772416" cy="5118935"/>
          </a:xfrm>
          <a:prstGeom prst="rect">
            <a:avLst/>
          </a:prstGeom>
        </p:spPr>
      </p:pic>
      <p:sp>
        <p:nvSpPr>
          <p:cNvPr id="6" name="Title 1">
            <a:extLst>
              <a:ext uri="{FF2B5EF4-FFF2-40B4-BE49-F238E27FC236}">
                <a16:creationId xmlns:a16="http://schemas.microsoft.com/office/drawing/2014/main" id="{8913E8DB-D00C-455C-8AEB-1D3AA365DE92}"/>
              </a:ext>
            </a:extLst>
          </p:cNvPr>
          <p:cNvSpPr txBox="1">
            <a:spLocks/>
          </p:cNvSpPr>
          <p:nvPr/>
        </p:nvSpPr>
        <p:spPr bwMode="auto">
          <a:xfrm>
            <a:off x="-577421" y="374146"/>
            <a:ext cx="6248080" cy="867184"/>
          </a:xfrm>
          <a:prstGeom prst="rect">
            <a:avLst/>
          </a:prstGeom>
          <a:noFill/>
          <a:effectLst>
            <a:outerShdw blurRad="50800" dist="76200" dir="2700000" algn="tl" rotWithShape="0">
              <a:schemeClr val="bg1">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algn="ctr" defTabSz="609585" rtl="0" eaLnBrk="1" latinLnBrk="0" hangingPunct="1">
              <a:spcBef>
                <a:spcPct val="0"/>
              </a:spcBef>
              <a:buNone/>
              <a:defRPr sz="5333" b="1" kern="1200">
                <a:solidFill>
                  <a:schemeClr val="accent1">
                    <a:lumMod val="50000"/>
                  </a:schemeClr>
                </a:solidFill>
                <a:latin typeface="Arial"/>
                <a:ea typeface="+mj-ea"/>
                <a:cs typeface="Arial"/>
              </a:defRPr>
            </a:lvl1pPr>
          </a:lstStyle>
          <a:p>
            <a:r>
              <a:rPr lang="en-CA" altLang="en-US" sz="3600" dirty="0">
                <a:solidFill>
                  <a:srgbClr val="4D8356"/>
                </a:solidFill>
                <a:effectLst>
                  <a:outerShdw blurRad="50800" dist="38100" dir="2700000" algn="tl" rotWithShape="0">
                    <a:schemeClr val="tx1">
                      <a:lumMod val="65000"/>
                      <a:lumOff val="35000"/>
                    </a:schemeClr>
                  </a:outerShdw>
                </a:effectLst>
              </a:rPr>
              <a:t>Structural Agents</a:t>
            </a:r>
          </a:p>
        </p:txBody>
      </p:sp>
      <p:sp>
        <p:nvSpPr>
          <p:cNvPr id="7" name="Content Placeholder 2">
            <a:extLst>
              <a:ext uri="{FF2B5EF4-FFF2-40B4-BE49-F238E27FC236}">
                <a16:creationId xmlns:a16="http://schemas.microsoft.com/office/drawing/2014/main" id="{30899674-56D3-4F0F-95EF-3F9A59FD5ED9}"/>
              </a:ext>
            </a:extLst>
          </p:cNvPr>
          <p:cNvSpPr>
            <a:spLocks noGrp="1"/>
          </p:cNvSpPr>
          <p:nvPr>
            <p:ph idx="1"/>
          </p:nvPr>
        </p:nvSpPr>
        <p:spPr bwMode="auto">
          <a:xfrm>
            <a:off x="420340" y="1673354"/>
            <a:ext cx="5553740" cy="367893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eaLnBrk="1" hangingPunct="1"/>
            <a:r>
              <a:rPr lang="en-CA" altLang="en-US" sz="2800" dirty="0"/>
              <a:t>Rotation of planar and linear elements</a:t>
            </a:r>
          </a:p>
          <a:p>
            <a:pPr eaLnBrk="1" hangingPunct="1"/>
            <a:r>
              <a:rPr lang="en-CA" altLang="en-US" sz="2800" dirty="0"/>
              <a:t>Implemented with Quaternion rotation</a:t>
            </a:r>
          </a:p>
          <a:p>
            <a:r>
              <a:rPr lang="en-CA" altLang="en-US" sz="2800" dirty="0"/>
              <a:t>SLERP </a:t>
            </a:r>
            <a:r>
              <a:rPr lang="en-CA" altLang="en-US" sz="1600" dirty="0"/>
              <a:t>(Spherical Linear Interpolation, </a:t>
            </a:r>
            <a:r>
              <a:rPr lang="en-US" sz="1600" dirty="0"/>
              <a:t>De </a:t>
            </a:r>
            <a:r>
              <a:rPr lang="en-US" sz="1600" dirty="0" err="1"/>
              <a:t>Paor</a:t>
            </a:r>
            <a:r>
              <a:rPr lang="en-US" sz="1600" dirty="0"/>
              <a:t> 1995</a:t>
            </a:r>
            <a:r>
              <a:rPr lang="en-CA" altLang="en-US" sz="1600" dirty="0"/>
              <a:t>)</a:t>
            </a:r>
          </a:p>
          <a:p>
            <a:r>
              <a:rPr lang="en-CA" altLang="en-US" sz="2800" dirty="0"/>
              <a:t>Interactions with vector field </a:t>
            </a:r>
          </a:p>
        </p:txBody>
      </p:sp>
      <p:pic>
        <p:nvPicPr>
          <p:cNvPr id="8" name="Picture 7">
            <a:extLst>
              <a:ext uri="{FF2B5EF4-FFF2-40B4-BE49-F238E27FC236}">
                <a16:creationId xmlns:a16="http://schemas.microsoft.com/office/drawing/2014/main" id="{CF47BB3F-EFF4-4332-8E10-4FFEA1E291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2800" y="1023029"/>
            <a:ext cx="7245616" cy="5338875"/>
          </a:xfrm>
          <a:prstGeom prst="rect">
            <a:avLst/>
          </a:prstGeom>
        </p:spPr>
      </p:pic>
    </p:spTree>
    <p:extLst>
      <p:ext uri="{BB962C8B-B14F-4D97-AF65-F5344CB8AC3E}">
        <p14:creationId xmlns:p14="http://schemas.microsoft.com/office/powerpoint/2010/main" val="248809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mediacall" presetSubtype="0" fill="hold" nodeType="withEffect">
                                  <p:stCondLst>
                                    <p:cond delay="0"/>
                                  </p:stCondLst>
                                  <p:childTnLst>
                                    <p:cmd type="call" cmd="playFrom(0.0)">
                                      <p:cBhvr>
                                        <p:cTn id="12" dur="15041" fill="hold"/>
                                        <p:tgtEl>
                                          <p:spTgt spid="2"/>
                                        </p:tgtEl>
                                      </p:cBhvr>
                                    </p:cmd>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457200" marR="0" indent="-457200" algn="l" defTabSz="914400" rtl="0" eaLnBrk="1" fontAlgn="base" latinLnBrk="0" hangingPunct="1">
          <a:lnSpc>
            <a:spcPct val="100000"/>
          </a:lnSpc>
          <a:spcBef>
            <a:spcPct val="0"/>
          </a:spcBef>
          <a:spcAft>
            <a:spcPct val="0"/>
          </a:spcAft>
          <a:buClrTx/>
          <a:buSzTx/>
          <a:buFontTx/>
          <a:buNone/>
          <a:tabLst/>
          <a:defRPr kumimoji="0" lang="en-CA" sz="12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457200" marR="0" indent="-457200" algn="l" defTabSz="914400" rtl="0" eaLnBrk="1" fontAlgn="base" latinLnBrk="0" hangingPunct="1">
          <a:lnSpc>
            <a:spcPct val="100000"/>
          </a:lnSpc>
          <a:spcBef>
            <a:spcPct val="0"/>
          </a:spcBef>
          <a:spcAft>
            <a:spcPct val="0"/>
          </a:spcAft>
          <a:buClrTx/>
          <a:buSzTx/>
          <a:buFontTx/>
          <a:buNone/>
          <a:tabLst/>
          <a:defRPr kumimoji="0" lang="en-CA" sz="1200" b="0" i="0" u="none" strike="noStrike" cap="none" normalizeH="0" baseline="0" smtClean="0">
            <a:ln>
              <a:noFill/>
            </a:ln>
            <a:solidFill>
              <a:schemeClr val="bg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CEFEFB8-71C6-4A9E-8EF9-0768355D7E2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13089</TotalTime>
  <Words>1546</Words>
  <Application>Microsoft Office PowerPoint</Application>
  <PresentationFormat>Widescreen</PresentationFormat>
  <Paragraphs>273</Paragraphs>
  <Slides>20</Slides>
  <Notes>13</Notes>
  <HiddenSlides>0</HiddenSlides>
  <MMClips>8</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Calibri</vt:lpstr>
      <vt:lpstr>Cambria Math</vt:lpstr>
      <vt:lpstr>Times</vt:lpstr>
      <vt:lpstr>Times New Roman</vt:lpstr>
      <vt:lpstr>Wingdings</vt:lpstr>
      <vt:lpstr>Office Theme</vt:lpstr>
      <vt:lpstr>Blank Presentation</vt:lpstr>
      <vt:lpstr>  Spatial Agents for Geological Surface Modelling  </vt:lpstr>
      <vt:lpstr>  Spatial Agents  </vt:lpstr>
      <vt:lpstr>  Complex Geology  </vt:lpstr>
      <vt:lpstr>PowerPoint Presentation</vt:lpstr>
      <vt:lpstr>PowerPoint Presentation</vt:lpstr>
      <vt:lpstr>PowerPoint Presentation</vt:lpstr>
      <vt:lpstr>Spatial Agents (SABM)</vt:lpstr>
      <vt:lpstr>PowerPoint Presentation</vt:lpstr>
      <vt:lpstr>PowerPoint Presentation</vt:lpstr>
      <vt:lpstr>PowerPoint Presentation</vt:lpstr>
      <vt:lpstr>PowerPoint Presentation</vt:lpstr>
      <vt:lpstr>PowerPoint Presentation</vt:lpstr>
      <vt:lpstr>PowerPoint Presentation</vt:lpstr>
      <vt:lpstr>3D Meshing with Agents</vt:lpstr>
      <vt:lpstr>PowerPoint Presentation</vt:lpstr>
      <vt:lpstr>PowerPoint Presentation</vt:lpstr>
      <vt:lpstr>PowerPoint Presentation</vt:lpstr>
      <vt:lpstr>3D Estimation</vt:lpstr>
      <vt:lpstr>  Conclusions </vt:lpstr>
      <vt:lpstr>  Fin! 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Geological Data Analysis</dc:title>
  <dc:creator>Eric de Kemp</dc:creator>
  <cp:lastModifiedBy>Eric de Kemp</cp:lastModifiedBy>
  <cp:revision>957</cp:revision>
  <dcterms:created xsi:type="dcterms:W3CDTF">2015-11-03T00:31:19Z</dcterms:created>
  <dcterms:modified xsi:type="dcterms:W3CDTF">2019-06-17T16:42:16Z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TC034605309991</vt:lpwstr>
  </property>
</Properties>
</file>